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embeddedFontLst>
    <p:embeddedFont>
      <p:font typeface="Raleway"/>
      <p:regular r:id="rId38"/>
      <p:bold r:id="rId39"/>
      <p:italic r:id="rId40"/>
      <p:boldItalic r:id="rId41"/>
    </p:embeddedFont>
    <p:embeddedFont>
      <p:font typeface="Lat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italic.fntdata"/><Relationship Id="rId20" Type="http://schemas.openxmlformats.org/officeDocument/2006/relationships/slide" Target="slides/slide14.xml"/><Relationship Id="rId42" Type="http://schemas.openxmlformats.org/officeDocument/2006/relationships/font" Target="fonts/Lato-regular.fntdata"/><Relationship Id="rId41" Type="http://schemas.openxmlformats.org/officeDocument/2006/relationships/font" Target="fonts/Raleway-boldItalic.fntdata"/><Relationship Id="rId22" Type="http://schemas.openxmlformats.org/officeDocument/2006/relationships/slide" Target="slides/slide16.xml"/><Relationship Id="rId44" Type="http://schemas.openxmlformats.org/officeDocument/2006/relationships/font" Target="fonts/Lato-italic.fntdata"/><Relationship Id="rId21" Type="http://schemas.openxmlformats.org/officeDocument/2006/relationships/slide" Target="slides/slide15.xml"/><Relationship Id="rId43" Type="http://schemas.openxmlformats.org/officeDocument/2006/relationships/font" Target="fonts/Lato-bold.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Raleway-bold.fntdata"/><Relationship Id="rId16" Type="http://schemas.openxmlformats.org/officeDocument/2006/relationships/slide" Target="slides/slide10.xml"/><Relationship Id="rId38" Type="http://schemas.openxmlformats.org/officeDocument/2006/relationships/font" Target="fonts/Raleway-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2dce5328c8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g22dce5328c8_0_3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2dce5328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2dce5328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2dce5328c8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2dce5328c8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2dce5328c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2dce5328c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2dce5328c8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2dce5328c8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2dce5328c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2dce5328c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df451d1a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df451d1a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2dce5328c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2dce5328c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2dce5328c8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2dce5328c8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2dce5328c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2dce5328c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1025ccb0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1025ccb0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2dce5328c8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2dce5328c8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1025ccb0a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1025ccb0a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1025ccb0a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1025ccb0a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df451d1aa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df451d1aa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2e335cf0b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2e335cf0b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2e335cf0b2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2e335cf0b2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df451d1aa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df451d1aa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267c6eaa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267c6eaa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267c6eaa9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267c6eaa9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267c6eaa9c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267c6eaa9c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267c6eaa9c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267c6eaa9c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2dce5328c8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2dce5328c8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2e335cf0b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2e335cf0b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1875815d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1875815d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2dce5328c8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2dce5328c8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2dce5328c8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2dce5328c8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（しゃちょー）</a:t>
            </a:r>
            <a:endParaRPr/>
          </a:p>
          <a:p>
            <a:pPr indent="0" lvl="0" marL="0" rtl="0" algn="l">
              <a:spcBef>
                <a:spcPts val="0"/>
              </a:spcBef>
              <a:spcAft>
                <a:spcPts val="0"/>
              </a:spcAft>
              <a:buNone/>
            </a:pPr>
            <a:r>
              <a:rPr lang="ja"/>
              <a:t>３C観点、あいらぼとしての課題認識</a:t>
            </a:r>
            <a:endParaRPr/>
          </a:p>
          <a:p>
            <a:pPr indent="0" lvl="0" marL="0" rtl="0" algn="l">
              <a:spcBef>
                <a:spcPts val="0"/>
              </a:spcBef>
              <a:spcAft>
                <a:spcPts val="0"/>
              </a:spcAft>
              <a:buNone/>
            </a:pPr>
            <a:r>
              <a:rPr lang="ja"/>
              <a:t>ひとりひとりのスキルアップをするには・・・？⇒リーンスタートアップを読んで</a:t>
            </a:r>
            <a:endParaRPr/>
          </a:p>
          <a:p>
            <a:pPr indent="0" lvl="0" marL="0" rtl="0" algn="l">
              <a:spcBef>
                <a:spcPts val="0"/>
              </a:spcBef>
              <a:spcAft>
                <a:spcPts val="0"/>
              </a:spcAft>
              <a:buNone/>
            </a:pPr>
            <a:r>
              <a:rPr lang="ja"/>
              <a:t>ユーザーとの接点を作り続けることが大事、ターゲットユーザーにアプローチし続ける、ダーティプロトもターゲットユーザーに体験してもらうことが大事</a:t>
            </a:r>
            <a:endParaRPr/>
          </a:p>
          <a:p>
            <a:pPr indent="0" lvl="0" marL="0" rtl="0" algn="l">
              <a:spcBef>
                <a:spcPts val="0"/>
              </a:spcBef>
              <a:spcAft>
                <a:spcPts val="0"/>
              </a:spcAft>
              <a:buNone/>
            </a:pPr>
            <a:r>
              <a:rPr lang="ja"/>
              <a:t>（ぶちょー）</a:t>
            </a:r>
            <a:endParaRPr/>
          </a:p>
          <a:p>
            <a:pPr indent="0" lvl="0" marL="0" rtl="0" algn="l">
              <a:spcBef>
                <a:spcPts val="0"/>
              </a:spcBef>
              <a:spcAft>
                <a:spcPts val="0"/>
              </a:spcAft>
              <a:buNone/>
            </a:pPr>
            <a:r>
              <a:rPr lang="ja"/>
              <a:t>身体拡張では、自分がユーザーになっちゃうことが大事？（N1戦略）⇒自分がターゲットユーザーになる。自分がなんにも困ってないとふわっとしたものができてしまう。（ジョブス）</a:t>
            </a:r>
            <a:endParaRPr/>
          </a:p>
          <a:p>
            <a:pPr indent="0" lvl="0" marL="0" rtl="0" algn="l">
              <a:spcBef>
                <a:spcPts val="0"/>
              </a:spcBef>
              <a:spcAft>
                <a:spcPts val="0"/>
              </a:spcAft>
              <a:buNone/>
            </a:pPr>
            <a:r>
              <a:rPr lang="ja"/>
              <a:t>仕事でも「車でのお困りごと」といっても、自分が困ってないからフワッとしてしまう。（N1戦略の罠）</a:t>
            </a:r>
            <a:endParaRPr/>
          </a:p>
          <a:p>
            <a:pPr indent="0" lvl="0" marL="0" rtl="0" algn="l">
              <a:spcBef>
                <a:spcPts val="0"/>
              </a:spcBef>
              <a:spcAft>
                <a:spcPts val="0"/>
              </a:spcAft>
              <a:buNone/>
            </a:pPr>
            <a:r>
              <a:rPr lang="ja"/>
              <a:t>あったらいいけど⇒ないと困る</a:t>
            </a:r>
            <a:endParaRPr/>
          </a:p>
          <a:p>
            <a:pPr indent="0" lvl="0" marL="0" rtl="0" algn="l">
              <a:spcBef>
                <a:spcPts val="0"/>
              </a:spcBef>
              <a:spcAft>
                <a:spcPts val="0"/>
              </a:spcAft>
              <a:buNone/>
            </a:pPr>
            <a:r>
              <a:rPr lang="ja"/>
              <a:t>ドライヤーを2000円から⇒3万円にした人、お金と時間をかけて、美容院に通ってた人に対してドライヤー一本でその生活を変えられる！困ってる人を見つける</a:t>
            </a:r>
            <a:endParaRPr/>
          </a:p>
          <a:p>
            <a:pPr indent="0" lvl="0" marL="0" rtl="0" algn="l">
              <a:spcBef>
                <a:spcPts val="0"/>
              </a:spcBef>
              <a:spcAft>
                <a:spcPts val="0"/>
              </a:spcAft>
              <a:buNone/>
            </a:pPr>
            <a:r>
              <a:rPr lang="ja"/>
              <a:t>（でんでん）</a:t>
            </a:r>
            <a:endParaRPr/>
          </a:p>
          <a:p>
            <a:pPr indent="0" lvl="0" marL="0" rtl="0" algn="l">
              <a:spcBef>
                <a:spcPts val="0"/>
              </a:spcBef>
              <a:spcAft>
                <a:spcPts val="0"/>
              </a:spcAft>
              <a:buNone/>
            </a:pPr>
            <a:r>
              <a:rPr lang="ja"/>
              <a:t>仕事ではマスを狙わないといけないが</a:t>
            </a:r>
            <a:endParaRPr/>
          </a:p>
          <a:p>
            <a:pPr indent="0" lvl="0" marL="0" rtl="0" algn="l">
              <a:spcBef>
                <a:spcPts val="0"/>
              </a:spcBef>
              <a:spcAft>
                <a:spcPts val="0"/>
              </a:spcAft>
              <a:buNone/>
            </a:pPr>
            <a:r>
              <a:rPr lang="ja"/>
              <a:t>何人か共感してくれるものができればいいと思う</a:t>
            </a:r>
            <a:endParaRPr/>
          </a:p>
          <a:p>
            <a:pPr indent="0" lvl="0" marL="0" rtl="0" algn="l">
              <a:spcBef>
                <a:spcPts val="0"/>
              </a:spcBef>
              <a:spcAft>
                <a:spcPts val="0"/>
              </a:spcAft>
              <a:buNone/>
            </a:pPr>
            <a:r>
              <a:rPr lang="ja"/>
              <a:t>（しゃちょー）</a:t>
            </a:r>
            <a:endParaRPr/>
          </a:p>
          <a:p>
            <a:pPr indent="0" lvl="0" marL="0" rtl="0" algn="l">
              <a:spcBef>
                <a:spcPts val="0"/>
              </a:spcBef>
              <a:spcAft>
                <a:spcPts val="0"/>
              </a:spcAft>
              <a:buNone/>
            </a:pPr>
            <a:r>
              <a:rPr lang="ja"/>
              <a:t>外部発信と言うところの温度。Youtubeでどれくらい再生してくれる？家族が喜んでくれればいい？</a:t>
            </a:r>
            <a:endParaRPr/>
          </a:p>
          <a:p>
            <a:pPr indent="0" lvl="0" marL="0" rtl="0" algn="l">
              <a:spcBef>
                <a:spcPts val="0"/>
              </a:spcBef>
              <a:spcAft>
                <a:spcPts val="0"/>
              </a:spcAft>
              <a:buNone/>
            </a:pPr>
            <a:r>
              <a:rPr lang="ja"/>
              <a:t>（ぶちょー）</a:t>
            </a:r>
            <a:endParaRPr/>
          </a:p>
          <a:p>
            <a:pPr indent="0" lvl="0" marL="0" rtl="0" algn="l">
              <a:spcBef>
                <a:spcPts val="0"/>
              </a:spcBef>
              <a:spcAft>
                <a:spcPts val="0"/>
              </a:spcAft>
              <a:buNone/>
            </a:pPr>
            <a:r>
              <a:rPr lang="ja"/>
              <a:t>数が全てではない</a:t>
            </a:r>
            <a:endParaRPr/>
          </a:p>
          <a:p>
            <a:pPr indent="0" lvl="0" marL="0" rtl="0" algn="l">
              <a:spcBef>
                <a:spcPts val="0"/>
              </a:spcBef>
              <a:spcAft>
                <a:spcPts val="0"/>
              </a:spcAft>
              <a:buNone/>
            </a:pPr>
            <a:r>
              <a:rPr lang="ja"/>
              <a:t>（SSB）</a:t>
            </a:r>
            <a:endParaRPr/>
          </a:p>
          <a:p>
            <a:pPr indent="0" lvl="0" marL="0" rtl="0" algn="l">
              <a:spcBef>
                <a:spcPts val="0"/>
              </a:spcBef>
              <a:spcAft>
                <a:spcPts val="0"/>
              </a:spcAft>
              <a:buNone/>
            </a:pPr>
            <a:r>
              <a:rPr lang="ja"/>
              <a:t>強烈な個を見つけるのが大事⇒吉崎オリィさんの例</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2dce5328c8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2dce5328c8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（XSAがよかったこと）</a:t>
            </a:r>
            <a:endParaRPr/>
          </a:p>
          <a:p>
            <a:pPr indent="0" lvl="0" marL="0" rtl="0" algn="l">
              <a:spcBef>
                <a:spcPts val="0"/>
              </a:spcBef>
              <a:spcAft>
                <a:spcPts val="0"/>
              </a:spcAft>
              <a:buNone/>
            </a:pPr>
            <a:r>
              <a:rPr lang="ja"/>
              <a:t>・こういうことがやりたいんだという軸がぶれなかった、ふりーらさんのビジョンに共感できた。</a:t>
            </a:r>
            <a:endParaRPr/>
          </a:p>
          <a:p>
            <a:pPr indent="0" lvl="0" marL="0" rtl="0" algn="l">
              <a:spcBef>
                <a:spcPts val="0"/>
              </a:spcBef>
              <a:spcAft>
                <a:spcPts val="0"/>
              </a:spcAft>
              <a:buNone/>
            </a:pPr>
            <a:r>
              <a:rPr lang="ja"/>
              <a:t>・ダーティプロトを作ってたからうまくいった</a:t>
            </a:r>
            <a:endParaRPr/>
          </a:p>
          <a:p>
            <a:pPr indent="0" lvl="0" marL="0" rtl="0" algn="l">
              <a:spcBef>
                <a:spcPts val="0"/>
              </a:spcBef>
              <a:spcAft>
                <a:spcPts val="0"/>
              </a:spcAft>
              <a:buNone/>
            </a:pPr>
            <a:r>
              <a:rPr lang="ja"/>
              <a:t>・ボランティアで子供たちに楽しんでもらう何かを作る、という目標からあったから最後までブレないテーマになった</a:t>
            </a:r>
            <a:endParaRPr/>
          </a:p>
          <a:p>
            <a:pPr indent="0" lvl="0" marL="0" rtl="0" algn="l">
              <a:spcBef>
                <a:spcPts val="0"/>
              </a:spcBef>
              <a:spcAft>
                <a:spcPts val="0"/>
              </a:spcAft>
              <a:buNone/>
            </a:pPr>
            <a:r>
              <a:rPr lang="ja"/>
              <a:t>（コンテストについて）</a:t>
            </a:r>
            <a:endParaRPr/>
          </a:p>
          <a:p>
            <a:pPr indent="0" lvl="0" marL="0" rtl="0" algn="l">
              <a:spcBef>
                <a:spcPts val="0"/>
              </a:spcBef>
              <a:spcAft>
                <a:spcPts val="0"/>
              </a:spcAft>
              <a:buNone/>
            </a:pPr>
            <a:r>
              <a:rPr lang="ja"/>
              <a:t>・GUGENは仮説検証、こういう課題があったと気づくための通り道</a:t>
            </a:r>
            <a:endParaRPr/>
          </a:p>
          <a:p>
            <a:pPr indent="0" lvl="0" marL="0" rtl="0" algn="l">
              <a:spcBef>
                <a:spcPts val="0"/>
              </a:spcBef>
              <a:spcAft>
                <a:spcPts val="0"/>
              </a:spcAft>
              <a:buNone/>
            </a:pPr>
            <a:r>
              <a:rPr lang="ja"/>
              <a:t>・GUGENはアウトプット先がユーザーじゃないのが問題？</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2dce5328c8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2dce5328c8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ひとりでやるのではなく、ツーマンセルくらいまではよくない？</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2dce5328c8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2dce5328c8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ひとりでやるのではなく、ツーマンセルくらいまではよくない？</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2dce5328c8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2dce5328c8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Google Shape;55;p14"/>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56" name="Google Shape;56;p14"/>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57" name="Google Shape;57;p14"/>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58" name="Google Shape;58;p14"/>
          <p:cNvSpPr txBox="1"/>
          <p:nvPr>
            <p:ph type="ctrTitle"/>
          </p:nvPr>
        </p:nvSpPr>
        <p:spPr>
          <a:xfrm>
            <a:off x="2371725" y="630225"/>
            <a:ext cx="6331500" cy="1542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800"/>
              <a:buNone/>
              <a:defRPr sz="4800">
                <a:solidFill>
                  <a:schemeClr val="lt1"/>
                </a:solidFill>
              </a:defRPr>
            </a:lvl1pPr>
            <a:lvl2pPr lvl="1" rtl="0" algn="l">
              <a:lnSpc>
                <a:spcPct val="100000"/>
              </a:lnSpc>
              <a:spcBef>
                <a:spcPts val="0"/>
              </a:spcBef>
              <a:spcAft>
                <a:spcPts val="0"/>
              </a:spcAft>
              <a:buClr>
                <a:schemeClr val="lt1"/>
              </a:buClr>
              <a:buSzPts val="4800"/>
              <a:buNone/>
              <a:defRPr sz="4800">
                <a:solidFill>
                  <a:schemeClr val="lt1"/>
                </a:solidFill>
              </a:defRPr>
            </a:lvl2pPr>
            <a:lvl3pPr lvl="2" rtl="0" algn="l">
              <a:lnSpc>
                <a:spcPct val="100000"/>
              </a:lnSpc>
              <a:spcBef>
                <a:spcPts val="0"/>
              </a:spcBef>
              <a:spcAft>
                <a:spcPts val="0"/>
              </a:spcAft>
              <a:buClr>
                <a:schemeClr val="lt1"/>
              </a:buClr>
              <a:buSzPts val="4800"/>
              <a:buNone/>
              <a:defRPr sz="4800">
                <a:solidFill>
                  <a:schemeClr val="lt1"/>
                </a:solidFill>
              </a:defRPr>
            </a:lvl3pPr>
            <a:lvl4pPr lvl="3" rtl="0" algn="l">
              <a:lnSpc>
                <a:spcPct val="100000"/>
              </a:lnSpc>
              <a:spcBef>
                <a:spcPts val="0"/>
              </a:spcBef>
              <a:spcAft>
                <a:spcPts val="0"/>
              </a:spcAft>
              <a:buClr>
                <a:schemeClr val="lt1"/>
              </a:buClr>
              <a:buSzPts val="4800"/>
              <a:buNone/>
              <a:defRPr sz="4800">
                <a:solidFill>
                  <a:schemeClr val="lt1"/>
                </a:solidFill>
              </a:defRPr>
            </a:lvl4pPr>
            <a:lvl5pPr lvl="4" rtl="0" algn="l">
              <a:lnSpc>
                <a:spcPct val="100000"/>
              </a:lnSpc>
              <a:spcBef>
                <a:spcPts val="0"/>
              </a:spcBef>
              <a:spcAft>
                <a:spcPts val="0"/>
              </a:spcAft>
              <a:buClr>
                <a:schemeClr val="lt1"/>
              </a:buClr>
              <a:buSzPts val="4800"/>
              <a:buNone/>
              <a:defRPr sz="4800">
                <a:solidFill>
                  <a:schemeClr val="lt1"/>
                </a:solidFill>
              </a:defRPr>
            </a:lvl5pPr>
            <a:lvl6pPr lvl="5" rtl="0" algn="l">
              <a:lnSpc>
                <a:spcPct val="100000"/>
              </a:lnSpc>
              <a:spcBef>
                <a:spcPts val="0"/>
              </a:spcBef>
              <a:spcAft>
                <a:spcPts val="0"/>
              </a:spcAft>
              <a:buClr>
                <a:schemeClr val="lt1"/>
              </a:buClr>
              <a:buSzPts val="4800"/>
              <a:buNone/>
              <a:defRPr sz="4800">
                <a:solidFill>
                  <a:schemeClr val="lt1"/>
                </a:solidFill>
              </a:defRPr>
            </a:lvl6pPr>
            <a:lvl7pPr lvl="6" rtl="0" algn="l">
              <a:lnSpc>
                <a:spcPct val="100000"/>
              </a:lnSpc>
              <a:spcBef>
                <a:spcPts val="0"/>
              </a:spcBef>
              <a:spcAft>
                <a:spcPts val="0"/>
              </a:spcAft>
              <a:buClr>
                <a:schemeClr val="lt1"/>
              </a:buClr>
              <a:buSzPts val="4800"/>
              <a:buNone/>
              <a:defRPr sz="4800">
                <a:solidFill>
                  <a:schemeClr val="lt1"/>
                </a:solidFill>
              </a:defRPr>
            </a:lvl7pPr>
            <a:lvl8pPr lvl="7" rtl="0" algn="l">
              <a:lnSpc>
                <a:spcPct val="100000"/>
              </a:lnSpc>
              <a:spcBef>
                <a:spcPts val="0"/>
              </a:spcBef>
              <a:spcAft>
                <a:spcPts val="0"/>
              </a:spcAft>
              <a:buClr>
                <a:schemeClr val="lt1"/>
              </a:buClr>
              <a:buSzPts val="4800"/>
              <a:buNone/>
              <a:defRPr sz="4800">
                <a:solidFill>
                  <a:schemeClr val="lt1"/>
                </a:solidFill>
              </a:defRPr>
            </a:lvl8pPr>
            <a:lvl9pPr lvl="8" rtl="0" algn="l">
              <a:lnSpc>
                <a:spcPct val="100000"/>
              </a:lnSpc>
              <a:spcBef>
                <a:spcPts val="0"/>
              </a:spcBef>
              <a:spcAft>
                <a:spcPts val="0"/>
              </a:spcAft>
              <a:buClr>
                <a:schemeClr val="lt1"/>
              </a:buClr>
              <a:buSzPts val="4800"/>
              <a:buNone/>
              <a:defRPr sz="4800">
                <a:solidFill>
                  <a:schemeClr val="lt1"/>
                </a:solidFill>
              </a:defRPr>
            </a:lvl9pPr>
          </a:lstStyle>
          <a:p/>
        </p:txBody>
      </p:sp>
      <p:sp>
        <p:nvSpPr>
          <p:cNvPr id="59" name="Google Shape;59;p14"/>
          <p:cNvSpPr txBox="1"/>
          <p:nvPr>
            <p:ph idx="1" type="subTitle"/>
          </p:nvPr>
        </p:nvSpPr>
        <p:spPr>
          <a:xfrm>
            <a:off x="2390267" y="3238450"/>
            <a:ext cx="6331500" cy="1241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lt1"/>
              </a:buClr>
              <a:buSzPts val="1800"/>
              <a:buNone/>
              <a:defRPr>
                <a:solidFill>
                  <a:schemeClr val="lt1"/>
                </a:solidFill>
              </a:defRPr>
            </a:lvl1pPr>
            <a:lvl2pPr lvl="1" rtl="0" algn="l">
              <a:lnSpc>
                <a:spcPct val="100000"/>
              </a:lnSpc>
              <a:spcBef>
                <a:spcPts val="0"/>
              </a:spcBef>
              <a:spcAft>
                <a:spcPts val="0"/>
              </a:spcAft>
              <a:buClr>
                <a:schemeClr val="lt1"/>
              </a:buClr>
              <a:buSzPts val="1800"/>
              <a:buNone/>
              <a:defRPr sz="1800">
                <a:solidFill>
                  <a:schemeClr val="lt1"/>
                </a:solidFill>
              </a:defRPr>
            </a:lvl2pPr>
            <a:lvl3pPr lvl="2" rtl="0" algn="l">
              <a:lnSpc>
                <a:spcPct val="100000"/>
              </a:lnSpc>
              <a:spcBef>
                <a:spcPts val="0"/>
              </a:spcBef>
              <a:spcAft>
                <a:spcPts val="0"/>
              </a:spcAft>
              <a:buClr>
                <a:schemeClr val="lt1"/>
              </a:buClr>
              <a:buSzPts val="1800"/>
              <a:buNone/>
              <a:defRPr sz="1800">
                <a:solidFill>
                  <a:schemeClr val="lt1"/>
                </a:solidFill>
              </a:defRPr>
            </a:lvl3pPr>
            <a:lvl4pPr lvl="3" rtl="0" algn="l">
              <a:lnSpc>
                <a:spcPct val="100000"/>
              </a:lnSpc>
              <a:spcBef>
                <a:spcPts val="0"/>
              </a:spcBef>
              <a:spcAft>
                <a:spcPts val="0"/>
              </a:spcAft>
              <a:buClr>
                <a:schemeClr val="lt1"/>
              </a:buClr>
              <a:buSzPts val="1800"/>
              <a:buNone/>
              <a:defRPr sz="1800">
                <a:solidFill>
                  <a:schemeClr val="lt1"/>
                </a:solidFill>
              </a:defRPr>
            </a:lvl4pPr>
            <a:lvl5pPr lvl="4" rtl="0" algn="l">
              <a:lnSpc>
                <a:spcPct val="100000"/>
              </a:lnSpc>
              <a:spcBef>
                <a:spcPts val="0"/>
              </a:spcBef>
              <a:spcAft>
                <a:spcPts val="0"/>
              </a:spcAft>
              <a:buClr>
                <a:schemeClr val="lt1"/>
              </a:buClr>
              <a:buSzPts val="1800"/>
              <a:buNone/>
              <a:defRPr sz="1800">
                <a:solidFill>
                  <a:schemeClr val="lt1"/>
                </a:solidFill>
              </a:defRPr>
            </a:lvl5pPr>
            <a:lvl6pPr lvl="5" rtl="0" algn="l">
              <a:lnSpc>
                <a:spcPct val="100000"/>
              </a:lnSpc>
              <a:spcBef>
                <a:spcPts val="0"/>
              </a:spcBef>
              <a:spcAft>
                <a:spcPts val="0"/>
              </a:spcAft>
              <a:buClr>
                <a:schemeClr val="lt1"/>
              </a:buClr>
              <a:buSzPts val="1800"/>
              <a:buNone/>
              <a:defRPr sz="1800">
                <a:solidFill>
                  <a:schemeClr val="lt1"/>
                </a:solidFill>
              </a:defRPr>
            </a:lvl6pPr>
            <a:lvl7pPr lvl="6" rtl="0" algn="l">
              <a:lnSpc>
                <a:spcPct val="100000"/>
              </a:lnSpc>
              <a:spcBef>
                <a:spcPts val="0"/>
              </a:spcBef>
              <a:spcAft>
                <a:spcPts val="0"/>
              </a:spcAft>
              <a:buClr>
                <a:schemeClr val="lt1"/>
              </a:buClr>
              <a:buSzPts val="1800"/>
              <a:buNone/>
              <a:defRPr sz="1800">
                <a:solidFill>
                  <a:schemeClr val="lt1"/>
                </a:solidFill>
              </a:defRPr>
            </a:lvl7pPr>
            <a:lvl8pPr lvl="7" rtl="0" algn="l">
              <a:lnSpc>
                <a:spcPct val="100000"/>
              </a:lnSpc>
              <a:spcBef>
                <a:spcPts val="0"/>
              </a:spcBef>
              <a:spcAft>
                <a:spcPts val="0"/>
              </a:spcAft>
              <a:buClr>
                <a:schemeClr val="lt1"/>
              </a:buClr>
              <a:buSzPts val="1800"/>
              <a:buNone/>
              <a:defRPr sz="1800">
                <a:solidFill>
                  <a:schemeClr val="lt1"/>
                </a:solidFill>
              </a:defRPr>
            </a:lvl8pPr>
            <a:lvl9pPr lvl="8" rtl="0" algn="l">
              <a:lnSpc>
                <a:spcPct val="100000"/>
              </a:lnSpc>
              <a:spcBef>
                <a:spcPts val="0"/>
              </a:spcBef>
              <a:spcAft>
                <a:spcPts val="0"/>
              </a:spcAft>
              <a:buClr>
                <a:schemeClr val="lt1"/>
              </a:buClr>
              <a:buSzPts val="1800"/>
              <a:buNone/>
              <a:defRPr sz="1800">
                <a:solidFill>
                  <a:schemeClr val="lt1"/>
                </a:solidFill>
              </a:defRPr>
            </a:lvl9pPr>
          </a:lstStyle>
          <a:p/>
        </p:txBody>
      </p:sp>
      <p:sp>
        <p:nvSpPr>
          <p:cNvPr id="60" name="Google Shape;60;p14"/>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15"/>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3" name="Google Shape;63;p15"/>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4" name="Google Shape;64;p15"/>
          <p:cNvSpPr txBox="1"/>
          <p:nvPr>
            <p:ph type="title"/>
          </p:nvPr>
        </p:nvSpPr>
        <p:spPr>
          <a:xfrm>
            <a:off x="265500" y="1397350"/>
            <a:ext cx="4045200" cy="13182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3600"/>
              <a:buNone/>
              <a:defRPr sz="3600">
                <a:solidFill>
                  <a:schemeClr val="dk1"/>
                </a:solidFill>
              </a:defRPr>
            </a:lvl1pPr>
            <a:lvl2pPr lvl="1" rtl="0" algn="ctr">
              <a:lnSpc>
                <a:spcPct val="100000"/>
              </a:lnSpc>
              <a:spcBef>
                <a:spcPts val="0"/>
              </a:spcBef>
              <a:spcAft>
                <a:spcPts val="0"/>
              </a:spcAft>
              <a:buClr>
                <a:schemeClr val="dk1"/>
              </a:buClr>
              <a:buSzPts val="3600"/>
              <a:buNone/>
              <a:defRPr sz="3600">
                <a:solidFill>
                  <a:schemeClr val="dk1"/>
                </a:solidFill>
              </a:defRPr>
            </a:lvl2pPr>
            <a:lvl3pPr lvl="2" rtl="0" algn="ctr">
              <a:lnSpc>
                <a:spcPct val="100000"/>
              </a:lnSpc>
              <a:spcBef>
                <a:spcPts val="0"/>
              </a:spcBef>
              <a:spcAft>
                <a:spcPts val="0"/>
              </a:spcAft>
              <a:buClr>
                <a:schemeClr val="dk1"/>
              </a:buClr>
              <a:buSzPts val="3600"/>
              <a:buNone/>
              <a:defRPr sz="3600">
                <a:solidFill>
                  <a:schemeClr val="dk1"/>
                </a:solidFill>
              </a:defRPr>
            </a:lvl3pPr>
            <a:lvl4pPr lvl="3" rtl="0" algn="ctr">
              <a:lnSpc>
                <a:spcPct val="100000"/>
              </a:lnSpc>
              <a:spcBef>
                <a:spcPts val="0"/>
              </a:spcBef>
              <a:spcAft>
                <a:spcPts val="0"/>
              </a:spcAft>
              <a:buClr>
                <a:schemeClr val="dk1"/>
              </a:buClr>
              <a:buSzPts val="3600"/>
              <a:buNone/>
              <a:defRPr sz="3600">
                <a:solidFill>
                  <a:schemeClr val="dk1"/>
                </a:solidFill>
              </a:defRPr>
            </a:lvl4pPr>
            <a:lvl5pPr lvl="4" rtl="0" algn="ctr">
              <a:lnSpc>
                <a:spcPct val="100000"/>
              </a:lnSpc>
              <a:spcBef>
                <a:spcPts val="0"/>
              </a:spcBef>
              <a:spcAft>
                <a:spcPts val="0"/>
              </a:spcAft>
              <a:buClr>
                <a:schemeClr val="dk1"/>
              </a:buClr>
              <a:buSzPts val="3600"/>
              <a:buNone/>
              <a:defRPr sz="3600">
                <a:solidFill>
                  <a:schemeClr val="dk1"/>
                </a:solidFill>
              </a:defRPr>
            </a:lvl5pPr>
            <a:lvl6pPr lvl="5" rtl="0" algn="ctr">
              <a:lnSpc>
                <a:spcPct val="100000"/>
              </a:lnSpc>
              <a:spcBef>
                <a:spcPts val="0"/>
              </a:spcBef>
              <a:spcAft>
                <a:spcPts val="0"/>
              </a:spcAft>
              <a:buClr>
                <a:schemeClr val="dk1"/>
              </a:buClr>
              <a:buSzPts val="3600"/>
              <a:buNone/>
              <a:defRPr sz="3600">
                <a:solidFill>
                  <a:schemeClr val="dk1"/>
                </a:solidFill>
              </a:defRPr>
            </a:lvl6pPr>
            <a:lvl7pPr lvl="6" rtl="0" algn="ctr">
              <a:lnSpc>
                <a:spcPct val="100000"/>
              </a:lnSpc>
              <a:spcBef>
                <a:spcPts val="0"/>
              </a:spcBef>
              <a:spcAft>
                <a:spcPts val="0"/>
              </a:spcAft>
              <a:buClr>
                <a:schemeClr val="dk1"/>
              </a:buClr>
              <a:buSzPts val="3600"/>
              <a:buNone/>
              <a:defRPr sz="3600">
                <a:solidFill>
                  <a:schemeClr val="dk1"/>
                </a:solidFill>
              </a:defRPr>
            </a:lvl7pPr>
            <a:lvl8pPr lvl="7" rtl="0" algn="ctr">
              <a:lnSpc>
                <a:spcPct val="100000"/>
              </a:lnSpc>
              <a:spcBef>
                <a:spcPts val="0"/>
              </a:spcBef>
              <a:spcAft>
                <a:spcPts val="0"/>
              </a:spcAft>
              <a:buClr>
                <a:schemeClr val="dk1"/>
              </a:buClr>
              <a:buSzPts val="3600"/>
              <a:buNone/>
              <a:defRPr sz="3600">
                <a:solidFill>
                  <a:schemeClr val="dk1"/>
                </a:solidFill>
              </a:defRPr>
            </a:lvl8pPr>
            <a:lvl9pPr lvl="8" rtl="0" algn="ctr">
              <a:lnSpc>
                <a:spcPct val="100000"/>
              </a:lnSpc>
              <a:spcBef>
                <a:spcPts val="0"/>
              </a:spcBef>
              <a:spcAft>
                <a:spcPts val="0"/>
              </a:spcAft>
              <a:buClr>
                <a:schemeClr val="dk1"/>
              </a:buClr>
              <a:buSzPts val="3600"/>
              <a:buNone/>
              <a:defRPr sz="3600">
                <a:solidFill>
                  <a:schemeClr val="dk1"/>
                </a:solidFill>
              </a:defRPr>
            </a:lvl9pPr>
          </a:lstStyle>
          <a:p/>
        </p:txBody>
      </p:sp>
      <p:sp>
        <p:nvSpPr>
          <p:cNvPr id="65" name="Google Shape;65;p15"/>
          <p:cNvSpPr txBox="1"/>
          <p:nvPr>
            <p:ph idx="1" type="subTitle"/>
          </p:nvPr>
        </p:nvSpPr>
        <p:spPr>
          <a:xfrm>
            <a:off x="265500" y="2735371"/>
            <a:ext cx="4045200" cy="1345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6" name="Google Shape;66;p15"/>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1600"/>
              </a:spcBef>
              <a:spcAft>
                <a:spcPts val="0"/>
              </a:spcAft>
              <a:buClr>
                <a:schemeClr val="lt1"/>
              </a:buClr>
              <a:buSzPts val="1400"/>
              <a:buChar char="○"/>
              <a:defRPr>
                <a:solidFill>
                  <a:schemeClr val="lt1"/>
                </a:solidFill>
              </a:defRPr>
            </a:lvl2pPr>
            <a:lvl3pPr indent="-317500" lvl="2" marL="1371600" rtl="0" algn="l">
              <a:lnSpc>
                <a:spcPct val="115000"/>
              </a:lnSpc>
              <a:spcBef>
                <a:spcPts val="1600"/>
              </a:spcBef>
              <a:spcAft>
                <a:spcPts val="0"/>
              </a:spcAft>
              <a:buClr>
                <a:schemeClr val="lt1"/>
              </a:buClr>
              <a:buSzPts val="1400"/>
              <a:buChar char="■"/>
              <a:defRPr>
                <a:solidFill>
                  <a:schemeClr val="lt1"/>
                </a:solidFill>
              </a:defRPr>
            </a:lvl3pPr>
            <a:lvl4pPr indent="-317500" lvl="3" marL="1828800" rtl="0" algn="l">
              <a:lnSpc>
                <a:spcPct val="115000"/>
              </a:lnSpc>
              <a:spcBef>
                <a:spcPts val="1600"/>
              </a:spcBef>
              <a:spcAft>
                <a:spcPts val="0"/>
              </a:spcAft>
              <a:buClr>
                <a:schemeClr val="lt1"/>
              </a:buClr>
              <a:buSzPts val="1400"/>
              <a:buChar char="●"/>
              <a:defRPr>
                <a:solidFill>
                  <a:schemeClr val="lt1"/>
                </a:solidFill>
              </a:defRPr>
            </a:lvl4pPr>
            <a:lvl5pPr indent="-317500" lvl="4" marL="2286000" rtl="0" algn="l">
              <a:lnSpc>
                <a:spcPct val="115000"/>
              </a:lnSpc>
              <a:spcBef>
                <a:spcPts val="1600"/>
              </a:spcBef>
              <a:spcAft>
                <a:spcPts val="0"/>
              </a:spcAft>
              <a:buClr>
                <a:schemeClr val="lt1"/>
              </a:buClr>
              <a:buSzPts val="1400"/>
              <a:buChar char="○"/>
              <a:defRPr>
                <a:solidFill>
                  <a:schemeClr val="lt1"/>
                </a:solidFill>
              </a:defRPr>
            </a:lvl5pPr>
            <a:lvl6pPr indent="-317500" lvl="5" marL="2743200" rtl="0" algn="l">
              <a:lnSpc>
                <a:spcPct val="115000"/>
              </a:lnSpc>
              <a:spcBef>
                <a:spcPts val="1600"/>
              </a:spcBef>
              <a:spcAft>
                <a:spcPts val="0"/>
              </a:spcAft>
              <a:buClr>
                <a:schemeClr val="lt1"/>
              </a:buClr>
              <a:buSzPts val="1400"/>
              <a:buChar char="■"/>
              <a:defRPr>
                <a:solidFill>
                  <a:schemeClr val="lt1"/>
                </a:solidFill>
              </a:defRPr>
            </a:lvl6pPr>
            <a:lvl7pPr indent="-317500" lvl="6" marL="3200400" rtl="0" algn="l">
              <a:lnSpc>
                <a:spcPct val="115000"/>
              </a:lnSpc>
              <a:spcBef>
                <a:spcPts val="1600"/>
              </a:spcBef>
              <a:spcAft>
                <a:spcPts val="0"/>
              </a:spcAft>
              <a:buClr>
                <a:schemeClr val="lt1"/>
              </a:buClr>
              <a:buSzPts val="1400"/>
              <a:buChar char="●"/>
              <a:defRPr>
                <a:solidFill>
                  <a:schemeClr val="lt1"/>
                </a:solidFill>
              </a:defRPr>
            </a:lvl7pPr>
            <a:lvl8pPr indent="-317500" lvl="7" marL="3657600" rtl="0" algn="l">
              <a:lnSpc>
                <a:spcPct val="115000"/>
              </a:lnSpc>
              <a:spcBef>
                <a:spcPts val="1600"/>
              </a:spcBef>
              <a:spcAft>
                <a:spcPts val="0"/>
              </a:spcAft>
              <a:buClr>
                <a:schemeClr val="lt1"/>
              </a:buClr>
              <a:buSzPts val="1400"/>
              <a:buChar char="○"/>
              <a:defRPr>
                <a:solidFill>
                  <a:schemeClr val="lt1"/>
                </a:solidFill>
              </a:defRPr>
            </a:lvl8pPr>
            <a:lvl9pPr indent="-317500" lvl="8" marL="4114800" rtl="0" algn="l">
              <a:lnSpc>
                <a:spcPct val="115000"/>
              </a:lnSpc>
              <a:spcBef>
                <a:spcPts val="1600"/>
              </a:spcBef>
              <a:spcAft>
                <a:spcPts val="1600"/>
              </a:spcAft>
              <a:buClr>
                <a:schemeClr val="lt1"/>
              </a:buClr>
              <a:buSzPts val="1400"/>
              <a:buChar char="■"/>
              <a:defRPr>
                <a:solidFill>
                  <a:schemeClr val="lt1"/>
                </a:solidFill>
              </a:defRPr>
            </a:lvl9pPr>
          </a:lstStyle>
          <a:p/>
        </p:txBody>
      </p:sp>
      <p:sp>
        <p:nvSpPr>
          <p:cNvPr id="67" name="Google Shape;67;p15"/>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53535"/>
        </a:solidFill>
      </p:bgPr>
    </p:bg>
    <p:spTree>
      <p:nvGrpSpPr>
        <p:cNvPr id="68" name="Shape 68"/>
        <p:cNvGrpSpPr/>
        <p:nvPr/>
      </p:nvGrpSpPr>
      <p:grpSpPr>
        <a:xfrm>
          <a:off x="0" y="0"/>
          <a:ext cx="0" cy="0"/>
          <a:chOff x="0" y="0"/>
          <a:chExt cx="0" cy="0"/>
        </a:xfrm>
      </p:grpSpPr>
      <p:cxnSp>
        <p:nvCxnSpPr>
          <p:cNvPr id="69" name="Google Shape;69;p16"/>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70" name="Google Shape;70;p16"/>
          <p:cNvSpPr txBox="1"/>
          <p:nvPr>
            <p:ph type="title"/>
          </p:nvPr>
        </p:nvSpPr>
        <p:spPr>
          <a:xfrm>
            <a:off x="283103" y="712141"/>
            <a:ext cx="6244200" cy="38355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800"/>
              <a:buNone/>
              <a:defRPr sz="4800">
                <a:solidFill>
                  <a:schemeClr val="lt1"/>
                </a:solidFill>
              </a:defRPr>
            </a:lvl1pPr>
            <a:lvl2pPr lvl="1" rtl="0" algn="l">
              <a:lnSpc>
                <a:spcPct val="100000"/>
              </a:lnSpc>
              <a:spcBef>
                <a:spcPts val="0"/>
              </a:spcBef>
              <a:spcAft>
                <a:spcPts val="0"/>
              </a:spcAft>
              <a:buClr>
                <a:schemeClr val="lt1"/>
              </a:buClr>
              <a:buSzPts val="4800"/>
              <a:buNone/>
              <a:defRPr sz="4800">
                <a:solidFill>
                  <a:schemeClr val="lt1"/>
                </a:solidFill>
              </a:defRPr>
            </a:lvl2pPr>
            <a:lvl3pPr lvl="2" rtl="0" algn="l">
              <a:lnSpc>
                <a:spcPct val="100000"/>
              </a:lnSpc>
              <a:spcBef>
                <a:spcPts val="0"/>
              </a:spcBef>
              <a:spcAft>
                <a:spcPts val="0"/>
              </a:spcAft>
              <a:buClr>
                <a:schemeClr val="lt1"/>
              </a:buClr>
              <a:buSzPts val="4800"/>
              <a:buNone/>
              <a:defRPr sz="4800">
                <a:solidFill>
                  <a:schemeClr val="lt1"/>
                </a:solidFill>
              </a:defRPr>
            </a:lvl3pPr>
            <a:lvl4pPr lvl="3" rtl="0" algn="l">
              <a:lnSpc>
                <a:spcPct val="100000"/>
              </a:lnSpc>
              <a:spcBef>
                <a:spcPts val="0"/>
              </a:spcBef>
              <a:spcAft>
                <a:spcPts val="0"/>
              </a:spcAft>
              <a:buClr>
                <a:schemeClr val="lt1"/>
              </a:buClr>
              <a:buSzPts val="4800"/>
              <a:buNone/>
              <a:defRPr sz="4800">
                <a:solidFill>
                  <a:schemeClr val="lt1"/>
                </a:solidFill>
              </a:defRPr>
            </a:lvl4pPr>
            <a:lvl5pPr lvl="4" rtl="0" algn="l">
              <a:lnSpc>
                <a:spcPct val="100000"/>
              </a:lnSpc>
              <a:spcBef>
                <a:spcPts val="0"/>
              </a:spcBef>
              <a:spcAft>
                <a:spcPts val="0"/>
              </a:spcAft>
              <a:buClr>
                <a:schemeClr val="lt1"/>
              </a:buClr>
              <a:buSzPts val="4800"/>
              <a:buNone/>
              <a:defRPr sz="4800">
                <a:solidFill>
                  <a:schemeClr val="lt1"/>
                </a:solidFill>
              </a:defRPr>
            </a:lvl5pPr>
            <a:lvl6pPr lvl="5" rtl="0" algn="l">
              <a:lnSpc>
                <a:spcPct val="100000"/>
              </a:lnSpc>
              <a:spcBef>
                <a:spcPts val="0"/>
              </a:spcBef>
              <a:spcAft>
                <a:spcPts val="0"/>
              </a:spcAft>
              <a:buClr>
                <a:schemeClr val="lt1"/>
              </a:buClr>
              <a:buSzPts val="4800"/>
              <a:buNone/>
              <a:defRPr sz="4800">
                <a:solidFill>
                  <a:schemeClr val="lt1"/>
                </a:solidFill>
              </a:defRPr>
            </a:lvl6pPr>
            <a:lvl7pPr lvl="6" rtl="0" algn="l">
              <a:lnSpc>
                <a:spcPct val="100000"/>
              </a:lnSpc>
              <a:spcBef>
                <a:spcPts val="0"/>
              </a:spcBef>
              <a:spcAft>
                <a:spcPts val="0"/>
              </a:spcAft>
              <a:buClr>
                <a:schemeClr val="lt1"/>
              </a:buClr>
              <a:buSzPts val="4800"/>
              <a:buNone/>
              <a:defRPr sz="4800">
                <a:solidFill>
                  <a:schemeClr val="lt1"/>
                </a:solidFill>
              </a:defRPr>
            </a:lvl7pPr>
            <a:lvl8pPr lvl="7" rtl="0" algn="l">
              <a:lnSpc>
                <a:spcPct val="100000"/>
              </a:lnSpc>
              <a:spcBef>
                <a:spcPts val="0"/>
              </a:spcBef>
              <a:spcAft>
                <a:spcPts val="0"/>
              </a:spcAft>
              <a:buClr>
                <a:schemeClr val="lt1"/>
              </a:buClr>
              <a:buSzPts val="4800"/>
              <a:buNone/>
              <a:defRPr sz="4800">
                <a:solidFill>
                  <a:schemeClr val="lt1"/>
                </a:solidFill>
              </a:defRPr>
            </a:lvl8pPr>
            <a:lvl9pPr lvl="8" rtl="0" algn="l">
              <a:lnSpc>
                <a:spcPct val="100000"/>
              </a:lnSpc>
              <a:spcBef>
                <a:spcPts val="0"/>
              </a:spcBef>
              <a:spcAft>
                <a:spcPts val="0"/>
              </a:spcAft>
              <a:buClr>
                <a:schemeClr val="lt1"/>
              </a:buClr>
              <a:buSzPts val="4800"/>
              <a:buNone/>
              <a:defRPr sz="4800">
                <a:solidFill>
                  <a:schemeClr val="lt1"/>
                </a:solidFill>
              </a:defRPr>
            </a:lvl9pPr>
          </a:lstStyle>
          <a:p/>
        </p:txBody>
      </p:sp>
      <p:sp>
        <p:nvSpPr>
          <p:cNvPr id="71" name="Google Shape;71;p16"/>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2" name="Shape 72"/>
        <p:cNvGrpSpPr/>
        <p:nvPr/>
      </p:nvGrpSpPr>
      <p:grpSpPr>
        <a:xfrm>
          <a:off x="0" y="0"/>
          <a:ext cx="0" cy="0"/>
          <a:chOff x="0" y="0"/>
          <a:chExt cx="0" cy="0"/>
        </a:xfrm>
      </p:grpSpPr>
      <p:sp>
        <p:nvSpPr>
          <p:cNvPr id="73" name="Google Shape;73;p17"/>
          <p:cNvSpPr txBox="1"/>
          <p:nvPr>
            <p:ph type="title"/>
          </p:nvPr>
        </p:nvSpPr>
        <p:spPr>
          <a:xfrm>
            <a:off x="303300" y="411575"/>
            <a:ext cx="8520600" cy="639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4" name="Google Shape;74;p17"/>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75" name="Shape 75"/>
        <p:cNvGrpSpPr/>
        <p:nvPr/>
      </p:nvGrpSpPr>
      <p:grpSpPr>
        <a:xfrm>
          <a:off x="0" y="0"/>
          <a:ext cx="0" cy="0"/>
          <a:chOff x="0" y="0"/>
          <a:chExt cx="0" cy="0"/>
        </a:xfrm>
      </p:grpSpPr>
      <p:cxnSp>
        <p:nvCxnSpPr>
          <p:cNvPr id="76" name="Google Shape;76;p18"/>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77" name="Google Shape;77;p18"/>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78" name="Google Shape;78;p18"/>
          <p:cNvSpPr txBox="1"/>
          <p:nvPr>
            <p:ph type="title"/>
          </p:nvPr>
        </p:nvSpPr>
        <p:spPr>
          <a:xfrm>
            <a:off x="406425" y="1806825"/>
            <a:ext cx="8296800" cy="1542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4800"/>
              <a:buNone/>
              <a:defRPr sz="4800">
                <a:solidFill>
                  <a:schemeClr val="lt1"/>
                </a:solidFill>
              </a:defRPr>
            </a:lvl1pPr>
            <a:lvl2pPr lvl="1" rtl="0" algn="ctr">
              <a:lnSpc>
                <a:spcPct val="100000"/>
              </a:lnSpc>
              <a:spcBef>
                <a:spcPts val="0"/>
              </a:spcBef>
              <a:spcAft>
                <a:spcPts val="0"/>
              </a:spcAft>
              <a:buClr>
                <a:schemeClr val="lt1"/>
              </a:buClr>
              <a:buSzPts val="4800"/>
              <a:buNone/>
              <a:defRPr sz="4800">
                <a:solidFill>
                  <a:schemeClr val="lt1"/>
                </a:solidFill>
              </a:defRPr>
            </a:lvl2pPr>
            <a:lvl3pPr lvl="2" rtl="0" algn="ctr">
              <a:lnSpc>
                <a:spcPct val="100000"/>
              </a:lnSpc>
              <a:spcBef>
                <a:spcPts val="0"/>
              </a:spcBef>
              <a:spcAft>
                <a:spcPts val="0"/>
              </a:spcAft>
              <a:buClr>
                <a:schemeClr val="lt1"/>
              </a:buClr>
              <a:buSzPts val="4800"/>
              <a:buNone/>
              <a:defRPr sz="4800">
                <a:solidFill>
                  <a:schemeClr val="lt1"/>
                </a:solidFill>
              </a:defRPr>
            </a:lvl3pPr>
            <a:lvl4pPr lvl="3" rtl="0" algn="ctr">
              <a:lnSpc>
                <a:spcPct val="100000"/>
              </a:lnSpc>
              <a:spcBef>
                <a:spcPts val="0"/>
              </a:spcBef>
              <a:spcAft>
                <a:spcPts val="0"/>
              </a:spcAft>
              <a:buClr>
                <a:schemeClr val="lt1"/>
              </a:buClr>
              <a:buSzPts val="4800"/>
              <a:buNone/>
              <a:defRPr sz="4800">
                <a:solidFill>
                  <a:schemeClr val="lt1"/>
                </a:solidFill>
              </a:defRPr>
            </a:lvl4pPr>
            <a:lvl5pPr lvl="4" rtl="0" algn="ctr">
              <a:lnSpc>
                <a:spcPct val="100000"/>
              </a:lnSpc>
              <a:spcBef>
                <a:spcPts val="0"/>
              </a:spcBef>
              <a:spcAft>
                <a:spcPts val="0"/>
              </a:spcAft>
              <a:buClr>
                <a:schemeClr val="lt1"/>
              </a:buClr>
              <a:buSzPts val="4800"/>
              <a:buNone/>
              <a:defRPr sz="4800">
                <a:solidFill>
                  <a:schemeClr val="lt1"/>
                </a:solidFill>
              </a:defRPr>
            </a:lvl5pPr>
            <a:lvl6pPr lvl="5" rtl="0" algn="ctr">
              <a:lnSpc>
                <a:spcPct val="100000"/>
              </a:lnSpc>
              <a:spcBef>
                <a:spcPts val="0"/>
              </a:spcBef>
              <a:spcAft>
                <a:spcPts val="0"/>
              </a:spcAft>
              <a:buClr>
                <a:schemeClr val="lt1"/>
              </a:buClr>
              <a:buSzPts val="4800"/>
              <a:buNone/>
              <a:defRPr sz="4800">
                <a:solidFill>
                  <a:schemeClr val="lt1"/>
                </a:solidFill>
              </a:defRPr>
            </a:lvl6pPr>
            <a:lvl7pPr lvl="6" rtl="0" algn="ctr">
              <a:lnSpc>
                <a:spcPct val="100000"/>
              </a:lnSpc>
              <a:spcBef>
                <a:spcPts val="0"/>
              </a:spcBef>
              <a:spcAft>
                <a:spcPts val="0"/>
              </a:spcAft>
              <a:buClr>
                <a:schemeClr val="lt1"/>
              </a:buClr>
              <a:buSzPts val="4800"/>
              <a:buNone/>
              <a:defRPr sz="4800">
                <a:solidFill>
                  <a:schemeClr val="lt1"/>
                </a:solidFill>
              </a:defRPr>
            </a:lvl7pPr>
            <a:lvl8pPr lvl="7" rtl="0" algn="ctr">
              <a:lnSpc>
                <a:spcPct val="100000"/>
              </a:lnSpc>
              <a:spcBef>
                <a:spcPts val="0"/>
              </a:spcBef>
              <a:spcAft>
                <a:spcPts val="0"/>
              </a:spcAft>
              <a:buClr>
                <a:schemeClr val="lt1"/>
              </a:buClr>
              <a:buSzPts val="4800"/>
              <a:buNone/>
              <a:defRPr sz="4800">
                <a:solidFill>
                  <a:schemeClr val="lt1"/>
                </a:solidFill>
              </a:defRPr>
            </a:lvl8pPr>
            <a:lvl9pPr lvl="8" rtl="0" algn="ctr">
              <a:lnSpc>
                <a:spcPct val="100000"/>
              </a:lnSpc>
              <a:spcBef>
                <a:spcPts val="0"/>
              </a:spcBef>
              <a:spcAft>
                <a:spcPts val="0"/>
              </a:spcAft>
              <a:buClr>
                <a:schemeClr val="lt1"/>
              </a:buClr>
              <a:buSzPts val="4800"/>
              <a:buNone/>
              <a:defRPr sz="4800">
                <a:solidFill>
                  <a:schemeClr val="lt1"/>
                </a:solidFill>
              </a:defRPr>
            </a:lvl9pPr>
          </a:lstStyle>
          <a:p/>
        </p:txBody>
      </p:sp>
      <p:sp>
        <p:nvSpPr>
          <p:cNvPr id="79" name="Google Shape;79;p18"/>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0" name="Shape 80"/>
        <p:cNvGrpSpPr/>
        <p:nvPr/>
      </p:nvGrpSpPr>
      <p:grpSpPr>
        <a:xfrm>
          <a:off x="0" y="0"/>
          <a:ext cx="0" cy="0"/>
          <a:chOff x="0" y="0"/>
          <a:chExt cx="0" cy="0"/>
        </a:xfrm>
      </p:grpSpPr>
      <p:cxnSp>
        <p:nvCxnSpPr>
          <p:cNvPr id="81" name="Google Shape;81;p19"/>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82" name="Google Shape;82;p19"/>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83" name="Google Shape;83;p19"/>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84" name="Google Shape;84;p19"/>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85" name="Google Shape;85;p19"/>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86" name="Google Shape;86;p19"/>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7" name="Shape 87"/>
        <p:cNvGrpSpPr/>
        <p:nvPr/>
      </p:nvGrpSpPr>
      <p:grpSpPr>
        <a:xfrm>
          <a:off x="0" y="0"/>
          <a:ext cx="0" cy="0"/>
          <a:chOff x="0" y="0"/>
          <a:chExt cx="0" cy="0"/>
        </a:xfrm>
      </p:grpSpPr>
      <p:cxnSp>
        <p:nvCxnSpPr>
          <p:cNvPr id="88" name="Google Shape;88;p20"/>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89" name="Google Shape;89;p20"/>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90" name="Google Shape;90;p2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91" name="Google Shape;91;p20"/>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92" name="Google Shape;92;p20"/>
          <p:cNvSpPr txBox="1"/>
          <p:nvPr>
            <p:ph idx="1" type="body"/>
          </p:nvPr>
        </p:nvSpPr>
        <p:spPr>
          <a:xfrm>
            <a:off x="2400303" y="1602675"/>
            <a:ext cx="3071400" cy="3002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93" name="Google Shape;93;p20"/>
          <p:cNvSpPr txBox="1"/>
          <p:nvPr>
            <p:ph idx="2" type="body"/>
          </p:nvPr>
        </p:nvSpPr>
        <p:spPr>
          <a:xfrm>
            <a:off x="5650572" y="1602675"/>
            <a:ext cx="3071400" cy="3002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94" name="Google Shape;94;p20"/>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5" name="Shape 95"/>
        <p:cNvGrpSpPr/>
        <p:nvPr/>
      </p:nvGrpSpPr>
      <p:grpSpPr>
        <a:xfrm>
          <a:off x="0" y="0"/>
          <a:ext cx="0" cy="0"/>
          <a:chOff x="0" y="0"/>
          <a:chExt cx="0" cy="0"/>
        </a:xfrm>
      </p:grpSpPr>
      <p:cxnSp>
        <p:nvCxnSpPr>
          <p:cNvPr id="96" name="Google Shape;96;p21"/>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97" name="Google Shape;97;p21"/>
          <p:cNvSpPr txBox="1"/>
          <p:nvPr>
            <p:ph type="title"/>
          </p:nvPr>
        </p:nvSpPr>
        <p:spPr>
          <a:xfrm>
            <a:off x="319500" y="936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98" name="Google Shape;98;p21"/>
          <p:cNvSpPr txBox="1"/>
          <p:nvPr>
            <p:ph idx="1" type="body"/>
          </p:nvPr>
        </p:nvSpPr>
        <p:spPr>
          <a:xfrm>
            <a:off x="319500" y="1846804"/>
            <a:ext cx="2808000" cy="28062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99" name="Google Shape;99;p2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0" name="Shape 100"/>
        <p:cNvGrpSpPr/>
        <p:nvPr/>
      </p:nvGrpSpPr>
      <p:grpSpPr>
        <a:xfrm>
          <a:off x="0" y="0"/>
          <a:ext cx="0" cy="0"/>
          <a:chOff x="0" y="0"/>
          <a:chExt cx="0" cy="0"/>
        </a:xfrm>
      </p:grpSpPr>
      <p:cxnSp>
        <p:nvCxnSpPr>
          <p:cNvPr id="101" name="Google Shape;101;p22"/>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102" name="Google Shape;102;p22"/>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103" name="Google Shape;103;p22"/>
          <p:cNvSpPr txBox="1"/>
          <p:nvPr>
            <p:ph idx="1" type="body"/>
          </p:nvPr>
        </p:nvSpPr>
        <p:spPr>
          <a:xfrm>
            <a:off x="328017" y="4226025"/>
            <a:ext cx="8388600" cy="3936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104" name="Google Shape;104;p22"/>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cxnSp>
        <p:nvCxnSpPr>
          <p:cNvPr id="106" name="Google Shape;106;p23"/>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107" name="Google Shape;107;p23"/>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108" name="Google Shape;108;p23"/>
          <p:cNvSpPr txBox="1"/>
          <p:nvPr>
            <p:ph hasCustomPrompt="1" type="title"/>
          </p:nvPr>
        </p:nvSpPr>
        <p:spPr>
          <a:xfrm>
            <a:off x="853950" y="1304850"/>
            <a:ext cx="7436100" cy="1538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109" name="Google Shape;109;p23"/>
          <p:cNvSpPr txBox="1"/>
          <p:nvPr>
            <p:ph idx="1" type="body"/>
          </p:nvPr>
        </p:nvSpPr>
        <p:spPr>
          <a:xfrm>
            <a:off x="853950" y="2919450"/>
            <a:ext cx="7436100" cy="10716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110" name="Google Shape;110;p23"/>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1" name="Shape 111"/>
        <p:cNvGrpSpPr/>
        <p:nvPr/>
      </p:nvGrpSpPr>
      <p:grpSpPr>
        <a:xfrm>
          <a:off x="0" y="0"/>
          <a:ext cx="0" cy="0"/>
          <a:chOff x="0" y="0"/>
          <a:chExt cx="0" cy="0"/>
        </a:xfrm>
      </p:grpSpPr>
      <p:sp>
        <p:nvSpPr>
          <p:cNvPr id="112" name="Google Shape;112;p24"/>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9pPr>
          </a:lstStyle>
          <a:p/>
        </p:txBody>
      </p:sp>
      <p:sp>
        <p:nvSpPr>
          <p:cNvPr id="52" name="Google Shape;52;p13"/>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Lato"/>
              <a:buChar char="●"/>
              <a:defRPr b="0" i="0" sz="1800" u="none" cap="none" strike="noStrike">
                <a:solidFill>
                  <a:schemeClr val="dk2"/>
                </a:solidFill>
                <a:latin typeface="Lato"/>
                <a:ea typeface="Lato"/>
                <a:cs typeface="Lato"/>
                <a:sym typeface="Lato"/>
              </a:defRPr>
            </a:lvl1pPr>
            <a:lvl2pPr indent="-317500" lvl="1" marL="9144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2pPr>
            <a:lvl3pPr indent="-317500" lvl="2" marL="13716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3pPr>
            <a:lvl4pPr indent="-317500" lvl="3" marL="18288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4pPr>
            <a:lvl5pPr indent="-317500" lvl="4" marL="22860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5pPr>
            <a:lvl6pPr indent="-317500" lvl="5" marL="27432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6pPr>
            <a:lvl7pPr indent="-317500" lvl="6" marL="32004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7pPr>
            <a:lvl8pPr indent="-317500" lvl="7" marL="36576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8pPr>
            <a:lvl9pPr indent="-317500" lvl="8" marL="4114800" marR="0" rtl="0" algn="l">
              <a:lnSpc>
                <a:spcPct val="115000"/>
              </a:lnSpc>
              <a:spcBef>
                <a:spcPts val="1600"/>
              </a:spcBef>
              <a:spcAft>
                <a:spcPts val="1600"/>
              </a:spcAft>
              <a:buClr>
                <a:schemeClr val="dk2"/>
              </a:buClr>
              <a:buSzPts val="1400"/>
              <a:buFont typeface="Lato"/>
              <a:buChar char="■"/>
              <a:defRPr b="0" i="0" sz="1400" u="none" cap="none" strike="noStrike">
                <a:solidFill>
                  <a:schemeClr val="dk2"/>
                </a:solidFill>
                <a:latin typeface="Lato"/>
                <a:ea typeface="Lato"/>
                <a:cs typeface="Lato"/>
                <a:sym typeface="Lato"/>
              </a:defRPr>
            </a:lvl9pPr>
          </a:lstStyle>
          <a:p/>
        </p:txBody>
      </p:sp>
      <p:sp>
        <p:nvSpPr>
          <p:cNvPr id="53" name="Google Shape;53;p13"/>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4.pn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www.youtube.com/shorts/DWlWcIsd4zo"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drive.google.com/file/d/1pnJL9_ooeDRkp5brfihaUQgu0AHmErTM/view" TargetMode="Externa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4.png"/><Relationship Id="rId4" Type="http://schemas.openxmlformats.org/officeDocument/2006/relationships/image" Target="../media/image31.png"/><Relationship Id="rId5"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jpg"/><Relationship Id="rId4" Type="http://schemas.openxmlformats.org/officeDocument/2006/relationships/image" Target="../media/image25.jpg"/><Relationship Id="rId5"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5.jpg"/><Relationship Id="rId4" Type="http://schemas.openxmlformats.org/officeDocument/2006/relationships/image" Target="../media/image32.jpg"/><Relationship Id="rId5"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16" name="Shape 116"/>
        <p:cNvGrpSpPr/>
        <p:nvPr/>
      </p:nvGrpSpPr>
      <p:grpSpPr>
        <a:xfrm>
          <a:off x="0" y="0"/>
          <a:ext cx="0" cy="0"/>
          <a:chOff x="0" y="0"/>
          <a:chExt cx="0" cy="0"/>
        </a:xfrm>
      </p:grpSpPr>
      <p:sp>
        <p:nvSpPr>
          <p:cNvPr id="117" name="Google Shape;117;p25"/>
          <p:cNvSpPr txBox="1"/>
          <p:nvPr>
            <p:ph type="ctrTitle"/>
          </p:nvPr>
        </p:nvSpPr>
        <p:spPr>
          <a:xfrm>
            <a:off x="2371725" y="630225"/>
            <a:ext cx="6331500" cy="1542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800"/>
              <a:buNone/>
            </a:pPr>
            <a:r>
              <a:rPr lang="ja">
                <a:solidFill>
                  <a:srgbClr val="000000"/>
                </a:solidFill>
              </a:rPr>
              <a:t>自由研究</a:t>
            </a:r>
            <a:r>
              <a:rPr lang="ja">
                <a:solidFill>
                  <a:srgbClr val="000000"/>
                </a:solidFill>
              </a:rPr>
              <a:t>テーマ</a:t>
            </a:r>
            <a:endParaRPr>
              <a:solidFill>
                <a:srgbClr val="000000"/>
              </a:solidFill>
            </a:endParaRPr>
          </a:p>
          <a:p>
            <a:pPr indent="0" lvl="0" marL="0" rtl="0" algn="l">
              <a:lnSpc>
                <a:spcPct val="100000"/>
              </a:lnSpc>
              <a:spcBef>
                <a:spcPts val="0"/>
              </a:spcBef>
              <a:spcAft>
                <a:spcPts val="0"/>
              </a:spcAft>
              <a:buSzPts val="4800"/>
              <a:buNone/>
            </a:pPr>
            <a:r>
              <a:rPr lang="ja">
                <a:solidFill>
                  <a:srgbClr val="000000"/>
                </a:solidFill>
              </a:rPr>
              <a:t>４Q報告会</a:t>
            </a:r>
            <a:endParaRPr>
              <a:solidFill>
                <a:srgbClr val="000000"/>
              </a:solidFill>
            </a:endParaRPr>
          </a:p>
        </p:txBody>
      </p:sp>
      <p:sp>
        <p:nvSpPr>
          <p:cNvPr id="118" name="Google Shape;118;p25"/>
          <p:cNvSpPr txBox="1"/>
          <p:nvPr>
            <p:ph idx="1" type="subTitle"/>
          </p:nvPr>
        </p:nvSpPr>
        <p:spPr>
          <a:xfrm>
            <a:off x="2390267" y="3238450"/>
            <a:ext cx="6331500" cy="124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ja" sz="2400">
                <a:solidFill>
                  <a:srgbClr val="000000"/>
                </a:solidFill>
              </a:rPr>
              <a:t>2023/4/15  SSB(テーマリーダー)</a:t>
            </a:r>
            <a:endParaRPr sz="2400">
              <a:solidFill>
                <a:srgbClr val="000000"/>
              </a:solidFill>
            </a:endParaRPr>
          </a:p>
          <a:p>
            <a:pPr indent="0" lvl="0" marL="0" rtl="0" algn="l">
              <a:lnSpc>
                <a:spcPct val="100000"/>
              </a:lnSpc>
              <a:spcBef>
                <a:spcPts val="0"/>
              </a:spcBef>
              <a:spcAft>
                <a:spcPts val="0"/>
              </a:spcAft>
              <a:buSzPts val="1800"/>
              <a:buNone/>
            </a:pPr>
            <a:r>
              <a:rPr lang="ja" sz="2400">
                <a:solidFill>
                  <a:srgbClr val="000000"/>
                </a:solidFill>
              </a:rPr>
              <a:t>　　　　　でんでん</a:t>
            </a:r>
            <a:endParaRPr sz="2400">
              <a:solidFill>
                <a:srgbClr val="000000"/>
              </a:solidFill>
            </a:endParaRPr>
          </a:p>
          <a:p>
            <a:pPr indent="0" lvl="0" marL="0" rtl="0" algn="l">
              <a:lnSpc>
                <a:spcPct val="100000"/>
              </a:lnSpc>
              <a:spcBef>
                <a:spcPts val="0"/>
              </a:spcBef>
              <a:spcAft>
                <a:spcPts val="0"/>
              </a:spcAft>
              <a:buSzPts val="1800"/>
              <a:buNone/>
            </a:pPr>
            <a:r>
              <a:rPr lang="ja" sz="2400">
                <a:solidFill>
                  <a:srgbClr val="000000"/>
                </a:solidFill>
              </a:rPr>
              <a:t>　　　　　ぶちょー</a:t>
            </a:r>
            <a:endParaRPr sz="2400">
              <a:solidFill>
                <a:srgbClr val="000000"/>
              </a:solidFill>
            </a:endParaRPr>
          </a:p>
          <a:p>
            <a:pPr indent="0" lvl="0" marL="0" rtl="0" algn="l">
              <a:lnSpc>
                <a:spcPct val="100000"/>
              </a:lnSpc>
              <a:spcBef>
                <a:spcPts val="0"/>
              </a:spcBef>
              <a:spcAft>
                <a:spcPts val="0"/>
              </a:spcAft>
              <a:buSzPts val="1800"/>
              <a:buNone/>
            </a:pPr>
            <a:r>
              <a:rPr lang="ja" sz="2400">
                <a:solidFill>
                  <a:srgbClr val="000000"/>
                </a:solidFill>
              </a:rPr>
              <a:t>　　　　　たっつん　　　　　  </a:t>
            </a:r>
            <a:endParaRPr sz="2400">
              <a:solidFill>
                <a:srgbClr val="000000"/>
              </a:solidFill>
            </a:endParaRPr>
          </a:p>
        </p:txBody>
      </p:sp>
      <p:sp>
        <p:nvSpPr>
          <p:cNvPr id="119" name="Google Shape;119;p25"/>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ja"/>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88" name="Shape 188"/>
        <p:cNvGrpSpPr/>
        <p:nvPr/>
      </p:nvGrpSpPr>
      <p:grpSpPr>
        <a:xfrm>
          <a:off x="0" y="0"/>
          <a:ext cx="0" cy="0"/>
          <a:chOff x="0" y="0"/>
          <a:chExt cx="0" cy="0"/>
        </a:xfrm>
      </p:grpSpPr>
      <p:sp>
        <p:nvSpPr>
          <p:cNvPr id="189" name="Google Shape;189;p34"/>
          <p:cNvSpPr txBox="1"/>
          <p:nvPr>
            <p:ph type="title"/>
          </p:nvPr>
        </p:nvSpPr>
        <p:spPr>
          <a:xfrm>
            <a:off x="311700" y="59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ja">
                <a:solidFill>
                  <a:srgbClr val="0097A7"/>
                </a:solidFill>
              </a:rPr>
              <a:t>Gitter</a:t>
            </a:r>
            <a:r>
              <a:rPr b="1" lang="ja">
                <a:solidFill>
                  <a:srgbClr val="0097A7"/>
                </a:solidFill>
              </a:rPr>
              <a:t>（SSB）ー</a:t>
            </a:r>
            <a:r>
              <a:rPr b="1" lang="ja">
                <a:solidFill>
                  <a:srgbClr val="0097A7"/>
                </a:solidFill>
              </a:rPr>
              <a:t>課題意識ー</a:t>
            </a:r>
            <a:endParaRPr b="1">
              <a:solidFill>
                <a:srgbClr val="0097A7"/>
              </a:solidFill>
            </a:endParaRPr>
          </a:p>
        </p:txBody>
      </p:sp>
      <p:sp>
        <p:nvSpPr>
          <p:cNvPr id="190" name="Google Shape;190;p34"/>
          <p:cNvSpPr txBox="1"/>
          <p:nvPr/>
        </p:nvSpPr>
        <p:spPr>
          <a:xfrm>
            <a:off x="214075" y="787850"/>
            <a:ext cx="8027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a:t>【</a:t>
            </a:r>
            <a:r>
              <a:rPr b="1" lang="ja"/>
              <a:t>課題意識</a:t>
            </a:r>
            <a:r>
              <a:rPr b="1" lang="ja"/>
              <a:t>】</a:t>
            </a:r>
            <a:endParaRPr b="1"/>
          </a:p>
          <a:p>
            <a:pPr indent="0" lvl="0" marL="0" rtl="0" algn="l">
              <a:spcBef>
                <a:spcPts val="0"/>
              </a:spcBef>
              <a:spcAft>
                <a:spcPts val="0"/>
              </a:spcAft>
              <a:buNone/>
            </a:pPr>
            <a:r>
              <a:rPr lang="ja"/>
              <a:t>ギターの練習が続かない，Githubみたいに毎日草が生えたらやる気起きるのになぁ・・・</a:t>
            </a:r>
            <a:endParaRPr/>
          </a:p>
        </p:txBody>
      </p:sp>
      <p:pic>
        <p:nvPicPr>
          <p:cNvPr id="191" name="Google Shape;191;p34"/>
          <p:cNvPicPr preferRelativeResize="0"/>
          <p:nvPr/>
        </p:nvPicPr>
        <p:blipFill>
          <a:blip r:embed="rId3">
            <a:alphaModFix/>
          </a:blip>
          <a:stretch>
            <a:fillRect/>
          </a:stretch>
        </p:blipFill>
        <p:spPr>
          <a:xfrm>
            <a:off x="5044300" y="1314650"/>
            <a:ext cx="2322175" cy="2786619"/>
          </a:xfrm>
          <a:prstGeom prst="rect">
            <a:avLst/>
          </a:prstGeom>
          <a:noFill/>
          <a:ln>
            <a:noFill/>
          </a:ln>
        </p:spPr>
      </p:pic>
      <p:pic>
        <p:nvPicPr>
          <p:cNvPr id="192" name="Google Shape;192;p34"/>
          <p:cNvPicPr preferRelativeResize="0"/>
          <p:nvPr/>
        </p:nvPicPr>
        <p:blipFill>
          <a:blip r:embed="rId4">
            <a:alphaModFix/>
          </a:blip>
          <a:stretch>
            <a:fillRect/>
          </a:stretch>
        </p:blipFill>
        <p:spPr>
          <a:xfrm>
            <a:off x="4965225" y="2249175"/>
            <a:ext cx="2322174" cy="468900"/>
          </a:xfrm>
          <a:prstGeom prst="rect">
            <a:avLst/>
          </a:prstGeom>
          <a:noFill/>
          <a:ln>
            <a:noFill/>
          </a:ln>
        </p:spPr>
      </p:pic>
      <p:pic>
        <p:nvPicPr>
          <p:cNvPr id="193" name="Google Shape;193;p34"/>
          <p:cNvPicPr preferRelativeResize="0"/>
          <p:nvPr/>
        </p:nvPicPr>
        <p:blipFill>
          <a:blip r:embed="rId5">
            <a:alphaModFix/>
          </a:blip>
          <a:stretch>
            <a:fillRect/>
          </a:stretch>
        </p:blipFill>
        <p:spPr>
          <a:xfrm>
            <a:off x="1151475" y="1692488"/>
            <a:ext cx="2008625" cy="2131167"/>
          </a:xfrm>
          <a:prstGeom prst="rect">
            <a:avLst/>
          </a:prstGeom>
          <a:noFill/>
          <a:ln>
            <a:noFill/>
          </a:ln>
        </p:spPr>
      </p:pic>
      <p:pic>
        <p:nvPicPr>
          <p:cNvPr id="194" name="Google Shape;194;p34"/>
          <p:cNvPicPr preferRelativeResize="0"/>
          <p:nvPr/>
        </p:nvPicPr>
        <p:blipFill>
          <a:blip r:embed="rId6">
            <a:alphaModFix/>
          </a:blip>
          <a:stretch>
            <a:fillRect/>
          </a:stretch>
        </p:blipFill>
        <p:spPr>
          <a:xfrm>
            <a:off x="2424400" y="1958200"/>
            <a:ext cx="2001200" cy="2001200"/>
          </a:xfrm>
          <a:prstGeom prst="rect">
            <a:avLst/>
          </a:prstGeom>
          <a:noFill/>
          <a:ln>
            <a:noFill/>
          </a:ln>
        </p:spPr>
      </p:pic>
      <p:sp>
        <p:nvSpPr>
          <p:cNvPr id="195" name="Google Shape;195;p34"/>
          <p:cNvSpPr txBox="1"/>
          <p:nvPr>
            <p:ph type="title"/>
          </p:nvPr>
        </p:nvSpPr>
        <p:spPr>
          <a:xfrm>
            <a:off x="2361750" y="4461275"/>
            <a:ext cx="5427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ja">
                <a:solidFill>
                  <a:srgbClr val="0097A7"/>
                </a:solidFill>
              </a:rPr>
              <a:t>Guiter　＋　Git　＝　Gitter !!!!!?</a:t>
            </a:r>
            <a:endParaRPr b="1">
              <a:solidFill>
                <a:srgbClr val="0097A7"/>
              </a:solidFill>
            </a:endParaRPr>
          </a:p>
        </p:txBody>
      </p:sp>
      <p:sp>
        <p:nvSpPr>
          <p:cNvPr id="196" name="Google Shape;196;p34"/>
          <p:cNvSpPr txBox="1"/>
          <p:nvPr/>
        </p:nvSpPr>
        <p:spPr>
          <a:xfrm>
            <a:off x="2053950" y="4129625"/>
            <a:ext cx="263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a:t>ランニング中に天啓が降りる</a:t>
            </a:r>
            <a:endParaRPr/>
          </a:p>
        </p:txBody>
      </p:sp>
      <p:pic>
        <p:nvPicPr>
          <p:cNvPr id="197" name="Google Shape;197;p34"/>
          <p:cNvPicPr preferRelativeResize="0"/>
          <p:nvPr/>
        </p:nvPicPr>
        <p:blipFill>
          <a:blip r:embed="rId7">
            <a:alphaModFix/>
          </a:blip>
          <a:stretch>
            <a:fillRect/>
          </a:stretch>
        </p:blipFill>
        <p:spPr>
          <a:xfrm>
            <a:off x="503248" y="4066061"/>
            <a:ext cx="1549100" cy="96791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01" name="Shape 201"/>
        <p:cNvGrpSpPr/>
        <p:nvPr/>
      </p:nvGrpSpPr>
      <p:grpSpPr>
        <a:xfrm>
          <a:off x="0" y="0"/>
          <a:ext cx="0" cy="0"/>
          <a:chOff x="0" y="0"/>
          <a:chExt cx="0" cy="0"/>
        </a:xfrm>
      </p:grpSpPr>
      <p:sp>
        <p:nvSpPr>
          <p:cNvPr id="202" name="Google Shape;202;p35"/>
          <p:cNvSpPr txBox="1"/>
          <p:nvPr>
            <p:ph type="title"/>
          </p:nvPr>
        </p:nvSpPr>
        <p:spPr>
          <a:xfrm>
            <a:off x="311700" y="59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ja">
                <a:solidFill>
                  <a:srgbClr val="0097A7"/>
                </a:solidFill>
              </a:rPr>
              <a:t>Gitter（SSB）ー</a:t>
            </a:r>
            <a:r>
              <a:rPr b="1" lang="ja">
                <a:solidFill>
                  <a:srgbClr val="0097A7"/>
                </a:solidFill>
              </a:rPr>
              <a:t>Gitter概要ー</a:t>
            </a:r>
            <a:endParaRPr b="1">
              <a:solidFill>
                <a:srgbClr val="0097A7"/>
              </a:solidFill>
            </a:endParaRPr>
          </a:p>
        </p:txBody>
      </p:sp>
      <p:sp>
        <p:nvSpPr>
          <p:cNvPr id="203" name="Google Shape;203;p35"/>
          <p:cNvSpPr txBox="1"/>
          <p:nvPr/>
        </p:nvSpPr>
        <p:spPr>
          <a:xfrm>
            <a:off x="221475" y="684250"/>
            <a:ext cx="8027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a:t>【</a:t>
            </a:r>
            <a:r>
              <a:rPr b="1" lang="ja"/>
              <a:t>イシュー</a:t>
            </a:r>
            <a:r>
              <a:rPr b="1" lang="ja"/>
              <a:t>】</a:t>
            </a:r>
            <a:endParaRPr b="1"/>
          </a:p>
          <a:p>
            <a:pPr indent="0" lvl="0" marL="0" rtl="0" algn="l">
              <a:spcBef>
                <a:spcPts val="0"/>
              </a:spcBef>
              <a:spcAft>
                <a:spcPts val="0"/>
              </a:spcAft>
              <a:buNone/>
            </a:pPr>
            <a:r>
              <a:rPr lang="ja"/>
              <a:t>意識せずに勝手に毎日のギターの練習が記録される</a:t>
            </a:r>
            <a:endParaRPr/>
          </a:p>
        </p:txBody>
      </p:sp>
      <p:sp>
        <p:nvSpPr>
          <p:cNvPr id="204" name="Google Shape;204;p35"/>
          <p:cNvSpPr txBox="1"/>
          <p:nvPr/>
        </p:nvSpPr>
        <p:spPr>
          <a:xfrm>
            <a:off x="221475" y="1299850"/>
            <a:ext cx="4429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a:t>【</a:t>
            </a:r>
            <a:r>
              <a:rPr b="1" lang="ja"/>
              <a:t>Gitterとは</a:t>
            </a:r>
            <a:r>
              <a:rPr b="1" lang="ja"/>
              <a:t>】</a:t>
            </a:r>
            <a:endParaRPr b="1"/>
          </a:p>
          <a:p>
            <a:pPr indent="0" lvl="0" marL="0" rtl="0" algn="l">
              <a:spcBef>
                <a:spcPts val="0"/>
              </a:spcBef>
              <a:spcAft>
                <a:spcPts val="0"/>
              </a:spcAft>
              <a:buNone/>
            </a:pPr>
            <a:r>
              <a:rPr lang="ja"/>
              <a:t>Githubのように毎日のギター練習の記録を取ってくれるハードウェア</a:t>
            </a:r>
            <a:endParaRPr/>
          </a:p>
        </p:txBody>
      </p:sp>
      <p:sp>
        <p:nvSpPr>
          <p:cNvPr id="205" name="Google Shape;205;p35"/>
          <p:cNvSpPr txBox="1"/>
          <p:nvPr/>
        </p:nvSpPr>
        <p:spPr>
          <a:xfrm>
            <a:off x="173600" y="2150738"/>
            <a:ext cx="3841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a:t>【Gitterで</a:t>
            </a:r>
            <a:r>
              <a:rPr b="1" lang="ja"/>
              <a:t>やりたいこと</a:t>
            </a:r>
            <a:r>
              <a:rPr b="1" lang="ja"/>
              <a:t>】</a:t>
            </a:r>
            <a:endParaRPr b="1"/>
          </a:p>
          <a:p>
            <a:pPr indent="0" lvl="0" marL="0" rtl="0" algn="l">
              <a:spcBef>
                <a:spcPts val="0"/>
              </a:spcBef>
              <a:spcAft>
                <a:spcPts val="0"/>
              </a:spcAft>
              <a:buNone/>
            </a:pPr>
            <a:r>
              <a:rPr lang="ja"/>
              <a:t>- </a:t>
            </a:r>
            <a:r>
              <a:rPr lang="ja">
                <a:solidFill>
                  <a:srgbClr val="FF0000"/>
                </a:solidFill>
              </a:rPr>
              <a:t>ギターを練習すると意識しなくてもギターを何月何日にどれくらい練習したかWebにアップしてくれる　←今回はここまで</a:t>
            </a:r>
            <a:endParaRPr>
              <a:solidFill>
                <a:srgbClr val="FF0000"/>
              </a:solidFill>
            </a:endParaRPr>
          </a:p>
          <a:p>
            <a:pPr indent="0" lvl="0" marL="0" rtl="0" algn="l">
              <a:spcBef>
                <a:spcPts val="0"/>
              </a:spcBef>
              <a:spcAft>
                <a:spcPts val="0"/>
              </a:spcAft>
              <a:buNone/>
            </a:pPr>
            <a:r>
              <a:rPr lang="ja"/>
              <a:t>- 練習の様子（音や映像）を撮影してWebにアップしてくれる</a:t>
            </a:r>
            <a:endParaRPr/>
          </a:p>
        </p:txBody>
      </p:sp>
      <p:sp>
        <p:nvSpPr>
          <p:cNvPr id="206" name="Google Shape;206;p35"/>
          <p:cNvSpPr txBox="1"/>
          <p:nvPr/>
        </p:nvSpPr>
        <p:spPr>
          <a:xfrm>
            <a:off x="221475" y="3599950"/>
            <a:ext cx="3841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a:t>【期待されること】</a:t>
            </a:r>
            <a:endParaRPr b="1"/>
          </a:p>
          <a:p>
            <a:pPr indent="0" lvl="0" marL="0" rtl="0" algn="l">
              <a:spcBef>
                <a:spcPts val="0"/>
              </a:spcBef>
              <a:spcAft>
                <a:spcPts val="0"/>
              </a:spcAft>
              <a:buNone/>
            </a:pPr>
            <a:r>
              <a:rPr b="1" lang="ja"/>
              <a:t>ギタースタンドで練習記録を検知して</a:t>
            </a:r>
            <a:endParaRPr b="1"/>
          </a:p>
          <a:p>
            <a:pPr indent="0" lvl="0" marL="0" rtl="0" algn="l">
              <a:spcBef>
                <a:spcPts val="0"/>
              </a:spcBef>
              <a:spcAft>
                <a:spcPts val="0"/>
              </a:spcAft>
              <a:buNone/>
            </a:pPr>
            <a:r>
              <a:rPr b="1" lang="ja"/>
              <a:t>WebアプリにUP．練習意欲向上につながる！？</a:t>
            </a:r>
            <a:endParaRPr b="1"/>
          </a:p>
        </p:txBody>
      </p:sp>
      <p:pic>
        <p:nvPicPr>
          <p:cNvPr id="207" name="Google Shape;207;p35"/>
          <p:cNvPicPr preferRelativeResize="0"/>
          <p:nvPr/>
        </p:nvPicPr>
        <p:blipFill>
          <a:blip r:embed="rId3">
            <a:alphaModFix/>
          </a:blip>
          <a:stretch>
            <a:fillRect/>
          </a:stretch>
        </p:blipFill>
        <p:spPr>
          <a:xfrm>
            <a:off x="4650975" y="631775"/>
            <a:ext cx="4357000" cy="3559250"/>
          </a:xfrm>
          <a:prstGeom prst="rect">
            <a:avLst/>
          </a:prstGeom>
          <a:noFill/>
          <a:ln>
            <a:noFill/>
          </a:ln>
        </p:spPr>
      </p:pic>
      <p:sp>
        <p:nvSpPr>
          <p:cNvPr id="208" name="Google Shape;208;p35"/>
          <p:cNvSpPr txBox="1"/>
          <p:nvPr/>
        </p:nvSpPr>
        <p:spPr>
          <a:xfrm>
            <a:off x="5401100" y="4279950"/>
            <a:ext cx="802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a:t>初期イメージ(アイデアボード)</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12" name="Shape 212"/>
        <p:cNvGrpSpPr/>
        <p:nvPr/>
      </p:nvGrpSpPr>
      <p:grpSpPr>
        <a:xfrm>
          <a:off x="0" y="0"/>
          <a:ext cx="0" cy="0"/>
          <a:chOff x="0" y="0"/>
          <a:chExt cx="0" cy="0"/>
        </a:xfrm>
      </p:grpSpPr>
      <p:sp>
        <p:nvSpPr>
          <p:cNvPr id="213" name="Google Shape;213;p36"/>
          <p:cNvSpPr txBox="1"/>
          <p:nvPr>
            <p:ph type="title"/>
          </p:nvPr>
        </p:nvSpPr>
        <p:spPr>
          <a:xfrm>
            <a:off x="311700" y="59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ja">
                <a:solidFill>
                  <a:srgbClr val="0097A7"/>
                </a:solidFill>
              </a:rPr>
              <a:t>Gitter（SSB）ー</a:t>
            </a:r>
            <a:r>
              <a:rPr b="1" lang="ja">
                <a:solidFill>
                  <a:srgbClr val="0097A7"/>
                </a:solidFill>
              </a:rPr>
              <a:t>ソフト開発</a:t>
            </a:r>
            <a:r>
              <a:rPr b="1" lang="ja">
                <a:solidFill>
                  <a:srgbClr val="0097A7"/>
                </a:solidFill>
              </a:rPr>
              <a:t>ー</a:t>
            </a:r>
            <a:endParaRPr b="1">
              <a:solidFill>
                <a:srgbClr val="0097A7"/>
              </a:solidFill>
            </a:endParaRPr>
          </a:p>
        </p:txBody>
      </p:sp>
      <p:pic>
        <p:nvPicPr>
          <p:cNvPr id="214" name="Google Shape;214;p36"/>
          <p:cNvPicPr preferRelativeResize="0"/>
          <p:nvPr/>
        </p:nvPicPr>
        <p:blipFill>
          <a:blip r:embed="rId3">
            <a:alphaModFix/>
          </a:blip>
          <a:stretch>
            <a:fillRect/>
          </a:stretch>
        </p:blipFill>
        <p:spPr>
          <a:xfrm>
            <a:off x="176025" y="1178700"/>
            <a:ext cx="3536874" cy="3164876"/>
          </a:xfrm>
          <a:prstGeom prst="rect">
            <a:avLst/>
          </a:prstGeom>
          <a:noFill/>
          <a:ln>
            <a:noFill/>
          </a:ln>
        </p:spPr>
      </p:pic>
      <p:pic>
        <p:nvPicPr>
          <p:cNvPr id="215" name="Google Shape;215;p36"/>
          <p:cNvPicPr preferRelativeResize="0"/>
          <p:nvPr/>
        </p:nvPicPr>
        <p:blipFill>
          <a:blip r:embed="rId4">
            <a:alphaModFix/>
          </a:blip>
          <a:stretch>
            <a:fillRect/>
          </a:stretch>
        </p:blipFill>
        <p:spPr>
          <a:xfrm>
            <a:off x="3820899" y="1117150"/>
            <a:ext cx="5126301" cy="2648589"/>
          </a:xfrm>
          <a:prstGeom prst="rect">
            <a:avLst/>
          </a:prstGeom>
          <a:noFill/>
          <a:ln>
            <a:noFill/>
          </a:ln>
        </p:spPr>
      </p:pic>
      <p:sp>
        <p:nvSpPr>
          <p:cNvPr id="216" name="Google Shape;216;p36"/>
          <p:cNvSpPr txBox="1"/>
          <p:nvPr/>
        </p:nvSpPr>
        <p:spPr>
          <a:xfrm>
            <a:off x="221475" y="631775"/>
            <a:ext cx="802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a:t>構成とモデリング．勉強もかねて静的モデリングに挑戦</a:t>
            </a:r>
            <a:endParaRPr/>
          </a:p>
        </p:txBody>
      </p:sp>
      <p:sp>
        <p:nvSpPr>
          <p:cNvPr id="217" name="Google Shape;217;p36"/>
          <p:cNvSpPr txBox="1"/>
          <p:nvPr/>
        </p:nvSpPr>
        <p:spPr>
          <a:xfrm>
            <a:off x="4572000" y="3914575"/>
            <a:ext cx="3841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a:t>M5 stackをギタースタンドにとりつけて，ギターの取り外しを検知</a:t>
            </a:r>
            <a:endParaRPr/>
          </a:p>
          <a:p>
            <a:pPr indent="0" lvl="0" marL="0" rtl="0" algn="l">
              <a:spcBef>
                <a:spcPts val="0"/>
              </a:spcBef>
              <a:spcAft>
                <a:spcPts val="0"/>
              </a:spcAft>
              <a:buNone/>
            </a:pPr>
            <a:r>
              <a:rPr lang="ja"/>
              <a:t>Node.jsのサーバーで受け取ってUI(React)に投げてます．</a:t>
            </a:r>
            <a:endParaRPr/>
          </a:p>
        </p:txBody>
      </p:sp>
      <p:sp>
        <p:nvSpPr>
          <p:cNvPr id="218" name="Google Shape;218;p36"/>
          <p:cNvSpPr txBox="1"/>
          <p:nvPr/>
        </p:nvSpPr>
        <p:spPr>
          <a:xfrm>
            <a:off x="116200" y="4312200"/>
            <a:ext cx="3987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a:t>練習を記録してくれるギターエフェクターにすれば！？という意見もいただきましたが技術レベル的に今回は見送り（本当はやりたい）</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22" name="Shape 222"/>
        <p:cNvGrpSpPr/>
        <p:nvPr/>
      </p:nvGrpSpPr>
      <p:grpSpPr>
        <a:xfrm>
          <a:off x="0" y="0"/>
          <a:ext cx="0" cy="0"/>
          <a:chOff x="0" y="0"/>
          <a:chExt cx="0" cy="0"/>
        </a:xfrm>
      </p:grpSpPr>
      <p:sp>
        <p:nvSpPr>
          <p:cNvPr id="223" name="Google Shape;223;p37"/>
          <p:cNvSpPr txBox="1"/>
          <p:nvPr>
            <p:ph type="title"/>
          </p:nvPr>
        </p:nvSpPr>
        <p:spPr>
          <a:xfrm>
            <a:off x="311700" y="59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ja">
                <a:solidFill>
                  <a:srgbClr val="0097A7"/>
                </a:solidFill>
              </a:rPr>
              <a:t>Gitter（SSB）ーソフト開発２ー</a:t>
            </a:r>
            <a:endParaRPr b="1">
              <a:solidFill>
                <a:srgbClr val="0097A7"/>
              </a:solidFill>
            </a:endParaRPr>
          </a:p>
        </p:txBody>
      </p:sp>
      <p:sp>
        <p:nvSpPr>
          <p:cNvPr id="224" name="Google Shape;224;p37"/>
          <p:cNvSpPr txBox="1"/>
          <p:nvPr/>
        </p:nvSpPr>
        <p:spPr>
          <a:xfrm>
            <a:off x="221475" y="631775"/>
            <a:ext cx="8027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a:t>HMI側で日ごとの練習情報にするので，考えることが多くDFD1に詳細を書きました</a:t>
            </a:r>
            <a:endParaRPr b="1"/>
          </a:p>
          <a:p>
            <a:pPr indent="0" lvl="0" marL="0" rtl="0" algn="l">
              <a:spcBef>
                <a:spcPts val="0"/>
              </a:spcBef>
              <a:spcAft>
                <a:spcPts val="0"/>
              </a:spcAft>
              <a:buNone/>
            </a:pPr>
            <a:r>
              <a:rPr b="1" lang="ja"/>
              <a:t>真ん中に処理が集中しててあんまり良くない気がする・・・</a:t>
            </a:r>
            <a:endParaRPr b="1"/>
          </a:p>
        </p:txBody>
      </p:sp>
      <p:pic>
        <p:nvPicPr>
          <p:cNvPr id="225" name="Google Shape;225;p37"/>
          <p:cNvPicPr preferRelativeResize="0"/>
          <p:nvPr/>
        </p:nvPicPr>
        <p:blipFill>
          <a:blip r:embed="rId3">
            <a:alphaModFix/>
          </a:blip>
          <a:stretch>
            <a:fillRect/>
          </a:stretch>
        </p:blipFill>
        <p:spPr>
          <a:xfrm>
            <a:off x="103125" y="1428675"/>
            <a:ext cx="4468875" cy="2387150"/>
          </a:xfrm>
          <a:prstGeom prst="rect">
            <a:avLst/>
          </a:prstGeom>
          <a:noFill/>
          <a:ln>
            <a:noFill/>
          </a:ln>
        </p:spPr>
      </p:pic>
      <p:pic>
        <p:nvPicPr>
          <p:cNvPr id="226" name="Google Shape;226;p37"/>
          <p:cNvPicPr preferRelativeResize="0"/>
          <p:nvPr/>
        </p:nvPicPr>
        <p:blipFill>
          <a:blip r:embed="rId4">
            <a:alphaModFix/>
          </a:blip>
          <a:stretch>
            <a:fillRect/>
          </a:stretch>
        </p:blipFill>
        <p:spPr>
          <a:xfrm>
            <a:off x="4808425" y="1247375"/>
            <a:ext cx="3789523" cy="3666550"/>
          </a:xfrm>
          <a:prstGeom prst="rect">
            <a:avLst/>
          </a:prstGeom>
          <a:noFill/>
          <a:ln>
            <a:noFill/>
          </a:ln>
        </p:spPr>
      </p:pic>
      <p:sp>
        <p:nvSpPr>
          <p:cNvPr id="227" name="Google Shape;227;p37"/>
          <p:cNvSpPr txBox="1"/>
          <p:nvPr/>
        </p:nvSpPr>
        <p:spPr>
          <a:xfrm>
            <a:off x="103125" y="3935075"/>
            <a:ext cx="4557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a:t>ギターの練習情報はローカルに保存，M5stickから来た練習開始・終了情報をそのままUI(React)側に投げて，UI側で日付毎の練習情報に直し，グラフにしてます．</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31" name="Shape 231"/>
        <p:cNvGrpSpPr/>
        <p:nvPr/>
      </p:nvGrpSpPr>
      <p:grpSpPr>
        <a:xfrm>
          <a:off x="0" y="0"/>
          <a:ext cx="0" cy="0"/>
          <a:chOff x="0" y="0"/>
          <a:chExt cx="0" cy="0"/>
        </a:xfrm>
      </p:grpSpPr>
      <p:sp>
        <p:nvSpPr>
          <p:cNvPr id="232" name="Google Shape;232;p38"/>
          <p:cNvSpPr txBox="1"/>
          <p:nvPr>
            <p:ph type="title"/>
          </p:nvPr>
        </p:nvSpPr>
        <p:spPr>
          <a:xfrm>
            <a:off x="311700" y="59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ja">
                <a:solidFill>
                  <a:srgbClr val="0097A7"/>
                </a:solidFill>
              </a:rPr>
              <a:t>Gitter（SSB）ーソフト開発２ー</a:t>
            </a:r>
            <a:endParaRPr b="1">
              <a:solidFill>
                <a:srgbClr val="0097A7"/>
              </a:solidFill>
            </a:endParaRPr>
          </a:p>
        </p:txBody>
      </p:sp>
      <p:sp>
        <p:nvSpPr>
          <p:cNvPr id="233" name="Google Shape;233;p38"/>
          <p:cNvSpPr txBox="1"/>
          <p:nvPr/>
        </p:nvSpPr>
        <p:spPr>
          <a:xfrm>
            <a:off x="221475" y="631775"/>
            <a:ext cx="8027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a:t>最終的なモジュール構造図とイメージ．アプリイメージはFigmaで作りました．そのまんまデザイン通りのCSSのコードを落とせてFigmaすげ～ってなりました．</a:t>
            </a:r>
            <a:endParaRPr/>
          </a:p>
        </p:txBody>
      </p:sp>
      <p:pic>
        <p:nvPicPr>
          <p:cNvPr id="234" name="Google Shape;234;p38"/>
          <p:cNvPicPr preferRelativeResize="0"/>
          <p:nvPr/>
        </p:nvPicPr>
        <p:blipFill>
          <a:blip r:embed="rId3">
            <a:alphaModFix/>
          </a:blip>
          <a:stretch>
            <a:fillRect/>
          </a:stretch>
        </p:blipFill>
        <p:spPr>
          <a:xfrm>
            <a:off x="311700" y="1282525"/>
            <a:ext cx="3340724" cy="3599151"/>
          </a:xfrm>
          <a:prstGeom prst="rect">
            <a:avLst/>
          </a:prstGeom>
          <a:noFill/>
          <a:ln>
            <a:noFill/>
          </a:ln>
        </p:spPr>
      </p:pic>
      <p:pic>
        <p:nvPicPr>
          <p:cNvPr id="235" name="Google Shape;235;p38"/>
          <p:cNvPicPr preferRelativeResize="0"/>
          <p:nvPr/>
        </p:nvPicPr>
        <p:blipFill>
          <a:blip r:embed="rId4">
            <a:alphaModFix/>
          </a:blip>
          <a:stretch>
            <a:fillRect/>
          </a:stretch>
        </p:blipFill>
        <p:spPr>
          <a:xfrm>
            <a:off x="3784299" y="1665550"/>
            <a:ext cx="5186775" cy="2906119"/>
          </a:xfrm>
          <a:prstGeom prst="rect">
            <a:avLst/>
          </a:prstGeom>
          <a:noFill/>
          <a:ln>
            <a:noFill/>
          </a:ln>
        </p:spPr>
      </p:pic>
      <p:sp>
        <p:nvSpPr>
          <p:cNvPr id="236" name="Google Shape;236;p38"/>
          <p:cNvSpPr txBox="1"/>
          <p:nvPr/>
        </p:nvSpPr>
        <p:spPr>
          <a:xfrm>
            <a:off x="3784300" y="1282525"/>
            <a:ext cx="181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a:t>Figmaでのイメージ</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40" name="Shape 240"/>
        <p:cNvGrpSpPr/>
        <p:nvPr/>
      </p:nvGrpSpPr>
      <p:grpSpPr>
        <a:xfrm>
          <a:off x="0" y="0"/>
          <a:ext cx="0" cy="0"/>
          <a:chOff x="0" y="0"/>
          <a:chExt cx="0" cy="0"/>
        </a:xfrm>
      </p:grpSpPr>
      <p:sp>
        <p:nvSpPr>
          <p:cNvPr id="241" name="Google Shape;241;p39"/>
          <p:cNvSpPr txBox="1"/>
          <p:nvPr>
            <p:ph type="title"/>
          </p:nvPr>
        </p:nvSpPr>
        <p:spPr>
          <a:xfrm>
            <a:off x="311700" y="59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ja">
                <a:solidFill>
                  <a:schemeClr val="accent5"/>
                </a:solidFill>
              </a:rPr>
              <a:t>Gitter（SSB）ー新しく学んだ技術ー</a:t>
            </a:r>
            <a:endParaRPr b="1">
              <a:solidFill>
                <a:schemeClr val="accent5"/>
              </a:solidFill>
            </a:endParaRPr>
          </a:p>
          <a:p>
            <a:pPr indent="0" lvl="0" marL="0" rtl="0" algn="l">
              <a:spcBef>
                <a:spcPts val="0"/>
              </a:spcBef>
              <a:spcAft>
                <a:spcPts val="0"/>
              </a:spcAft>
              <a:buNone/>
            </a:pPr>
            <a:r>
              <a:t/>
            </a:r>
            <a:endParaRPr b="1">
              <a:solidFill>
                <a:srgbClr val="0097A7"/>
              </a:solidFill>
            </a:endParaRPr>
          </a:p>
        </p:txBody>
      </p:sp>
      <p:sp>
        <p:nvSpPr>
          <p:cNvPr id="242" name="Google Shape;242;p39"/>
          <p:cNvSpPr txBox="1"/>
          <p:nvPr/>
        </p:nvSpPr>
        <p:spPr>
          <a:xfrm>
            <a:off x="214075" y="787850"/>
            <a:ext cx="8027700" cy="438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sz="1300"/>
              <a:t>【</a:t>
            </a:r>
            <a:r>
              <a:rPr b="1" lang="ja" sz="1300"/>
              <a:t>M5Stack側</a:t>
            </a:r>
            <a:r>
              <a:rPr b="1" lang="ja" sz="1300"/>
              <a:t>】</a:t>
            </a:r>
            <a:endParaRPr b="1" sz="1300"/>
          </a:p>
          <a:p>
            <a:pPr indent="0" lvl="0" marL="0" rtl="0" algn="l">
              <a:spcBef>
                <a:spcPts val="0"/>
              </a:spcBef>
              <a:spcAft>
                <a:spcPts val="0"/>
              </a:spcAft>
              <a:buNone/>
            </a:pPr>
            <a:r>
              <a:rPr lang="ja" sz="1300"/>
              <a:t>・PlatformIOでのArdino開発</a:t>
            </a:r>
            <a:endParaRPr sz="1300"/>
          </a:p>
          <a:p>
            <a:pPr indent="0" lvl="0" marL="0" rtl="0" algn="l">
              <a:spcBef>
                <a:spcPts val="0"/>
              </a:spcBef>
              <a:spcAft>
                <a:spcPts val="0"/>
              </a:spcAft>
              <a:buNone/>
            </a:pPr>
            <a:r>
              <a:rPr lang="ja" sz="1300"/>
              <a:t>　→VSCodeでArduino開発できる拡張機能．</a:t>
            </a:r>
            <a:endParaRPr sz="1300"/>
          </a:p>
          <a:p>
            <a:pPr indent="0" lvl="0" marL="0" rtl="0" algn="l">
              <a:spcBef>
                <a:spcPts val="0"/>
              </a:spcBef>
              <a:spcAft>
                <a:spcPts val="0"/>
              </a:spcAft>
              <a:buNone/>
            </a:pPr>
            <a:r>
              <a:rPr lang="ja" sz="1300"/>
              <a:t>　→当たり前だがVSCodeの予測変換などが開発でつかえてArduinoIDEより便利</a:t>
            </a:r>
            <a:endParaRPr sz="1300"/>
          </a:p>
          <a:p>
            <a:pPr indent="0" lvl="0" marL="0" rtl="0" algn="l">
              <a:spcBef>
                <a:spcPts val="0"/>
              </a:spcBef>
              <a:spcAft>
                <a:spcPts val="0"/>
              </a:spcAft>
              <a:buNone/>
            </a:pPr>
            <a:r>
              <a:rPr lang="ja" sz="1300"/>
              <a:t>　→ライブラリ管理・ドキュメントなども含めてVSCodeで閉じれるようになるので超おすすめ</a:t>
            </a:r>
            <a:endParaRPr sz="1300"/>
          </a:p>
          <a:p>
            <a:pPr indent="0" lvl="0" marL="0" rtl="0" algn="l">
              <a:spcBef>
                <a:spcPts val="0"/>
              </a:spcBef>
              <a:spcAft>
                <a:spcPts val="0"/>
              </a:spcAft>
              <a:buNone/>
            </a:pPr>
            <a:r>
              <a:rPr lang="ja" sz="1300"/>
              <a:t>【</a:t>
            </a:r>
            <a:r>
              <a:rPr b="1" lang="ja" sz="1300"/>
              <a:t>UI</a:t>
            </a:r>
            <a:r>
              <a:rPr lang="ja" sz="1300"/>
              <a:t>】</a:t>
            </a:r>
            <a:endParaRPr sz="1300"/>
          </a:p>
          <a:p>
            <a:pPr indent="0" lvl="0" marL="0" rtl="0" algn="l">
              <a:spcBef>
                <a:spcPts val="0"/>
              </a:spcBef>
              <a:spcAft>
                <a:spcPts val="0"/>
              </a:spcAft>
              <a:buNone/>
            </a:pPr>
            <a:r>
              <a:rPr lang="ja" sz="1300"/>
              <a:t>・React</a:t>
            </a:r>
            <a:endParaRPr sz="1300"/>
          </a:p>
          <a:p>
            <a:pPr indent="0" lvl="0" marL="0" rtl="0" algn="l">
              <a:spcBef>
                <a:spcPts val="0"/>
              </a:spcBef>
              <a:spcAft>
                <a:spcPts val="0"/>
              </a:spcAft>
              <a:buNone/>
            </a:pPr>
            <a:r>
              <a:rPr lang="ja" sz="1300"/>
              <a:t>　→初挑戦だったのでUdemyを受講</a:t>
            </a:r>
            <a:endParaRPr sz="1300"/>
          </a:p>
          <a:p>
            <a:pPr indent="0" lvl="0" marL="0" rtl="0" algn="l">
              <a:spcBef>
                <a:spcPts val="0"/>
              </a:spcBef>
              <a:spcAft>
                <a:spcPts val="0"/>
              </a:spcAft>
              <a:buNone/>
            </a:pPr>
            <a:r>
              <a:rPr lang="ja" sz="1300"/>
              <a:t>　　”モダンJavaScriptの基礎から始める挫折しないためのReact入門”ってやつ．</a:t>
            </a:r>
            <a:br>
              <a:rPr lang="ja" sz="1300"/>
            </a:br>
            <a:r>
              <a:rPr lang="ja" sz="1300"/>
              <a:t>　　わかりやすくておススメ</a:t>
            </a:r>
            <a:endParaRPr sz="1300"/>
          </a:p>
          <a:p>
            <a:pPr indent="0" lvl="0" marL="0" rtl="0" algn="l">
              <a:spcBef>
                <a:spcPts val="0"/>
              </a:spcBef>
              <a:spcAft>
                <a:spcPts val="0"/>
              </a:spcAft>
              <a:buNone/>
            </a:pPr>
            <a:r>
              <a:rPr lang="ja" sz="1300"/>
              <a:t>　→HeatmapはReact製のライブラリ”react-heatmap”を使用</a:t>
            </a:r>
            <a:endParaRPr sz="1300"/>
          </a:p>
          <a:p>
            <a:pPr indent="0" lvl="0" marL="0" rtl="0" algn="l">
              <a:spcBef>
                <a:spcPts val="0"/>
              </a:spcBef>
              <a:spcAft>
                <a:spcPts val="0"/>
              </a:spcAft>
              <a:buNone/>
            </a:pPr>
            <a:r>
              <a:rPr lang="ja" sz="1300"/>
              <a:t>・D3.js</a:t>
            </a:r>
            <a:endParaRPr sz="1300"/>
          </a:p>
          <a:p>
            <a:pPr indent="0" lvl="0" marL="0" rtl="0" algn="l">
              <a:spcBef>
                <a:spcPts val="0"/>
              </a:spcBef>
              <a:spcAft>
                <a:spcPts val="0"/>
              </a:spcAft>
              <a:buNone/>
            </a:pPr>
            <a:r>
              <a:rPr lang="ja" sz="1300"/>
              <a:t>　→データ可視化の有名なライブラリ(日経電子版のビッグデータ可視化など)</a:t>
            </a:r>
            <a:endParaRPr sz="1300"/>
          </a:p>
          <a:p>
            <a:pPr indent="0" lvl="0" marL="0" rtl="0" algn="l">
              <a:spcBef>
                <a:spcPts val="0"/>
              </a:spcBef>
              <a:spcAft>
                <a:spcPts val="0"/>
              </a:spcAft>
              <a:buNone/>
            </a:pPr>
            <a:r>
              <a:rPr lang="ja" sz="1300"/>
              <a:t>　→一週間の練習記録のグラフに利用</a:t>
            </a:r>
            <a:endParaRPr sz="1300"/>
          </a:p>
          <a:p>
            <a:pPr indent="0" lvl="0" marL="0" rtl="0" algn="l">
              <a:spcBef>
                <a:spcPts val="0"/>
              </a:spcBef>
              <a:spcAft>
                <a:spcPts val="0"/>
              </a:spcAft>
              <a:buNone/>
            </a:pPr>
            <a:r>
              <a:rPr lang="ja" sz="1300"/>
              <a:t>　→ものすごく細かく設定できて，めちゃくちゃ凝ったデータ可視化ができるが，単純なグラフを書くには複雑すぎて宝の持ち腐れ感があった</a:t>
            </a:r>
            <a:endParaRPr sz="1300"/>
          </a:p>
          <a:p>
            <a:pPr indent="0" lvl="0" marL="0" rtl="0" algn="l">
              <a:spcBef>
                <a:spcPts val="0"/>
              </a:spcBef>
              <a:spcAft>
                <a:spcPts val="0"/>
              </a:spcAft>
              <a:buNone/>
            </a:pPr>
            <a:r>
              <a:rPr lang="ja" sz="1300"/>
              <a:t>・アプリアイコンのデザインをStableDiffusionに作らせた→細かいところがおかしいがそこそこ使える</a:t>
            </a:r>
            <a:endParaRPr sz="1300"/>
          </a:p>
          <a:p>
            <a:pPr indent="0" lvl="0" marL="0" rtl="0" algn="l">
              <a:spcBef>
                <a:spcPts val="0"/>
              </a:spcBef>
              <a:spcAft>
                <a:spcPts val="0"/>
              </a:spcAft>
              <a:buNone/>
            </a:pPr>
            <a:r>
              <a:rPr lang="ja" sz="1300"/>
              <a:t>【</a:t>
            </a:r>
            <a:r>
              <a:rPr b="1" lang="ja" sz="1300"/>
              <a:t>ドキュメント系</a:t>
            </a:r>
            <a:r>
              <a:rPr lang="ja" sz="1300"/>
              <a:t>】</a:t>
            </a:r>
            <a:endParaRPr sz="1300"/>
          </a:p>
          <a:p>
            <a:pPr indent="0" lvl="0" marL="0" rtl="0" algn="l">
              <a:spcBef>
                <a:spcPts val="0"/>
              </a:spcBef>
              <a:spcAft>
                <a:spcPts val="0"/>
              </a:spcAft>
              <a:buNone/>
            </a:pPr>
            <a:r>
              <a:rPr lang="ja" sz="1300"/>
              <a:t>・Draw.io Integration</a:t>
            </a:r>
            <a:endParaRPr sz="1300"/>
          </a:p>
          <a:p>
            <a:pPr indent="0" lvl="0" marL="0" rtl="0" algn="l">
              <a:spcBef>
                <a:spcPts val="0"/>
              </a:spcBef>
              <a:spcAft>
                <a:spcPts val="0"/>
              </a:spcAft>
              <a:buNone/>
            </a:pPr>
            <a:r>
              <a:rPr lang="ja" sz="1300"/>
              <a:t>　→VS CodeでDraw.ioが使える神拡張機能．各設計図を作るのに使った．無料．最強．神．</a:t>
            </a:r>
            <a:endParaRPr sz="1300"/>
          </a:p>
          <a:p>
            <a:pPr indent="0" lvl="0" marL="0" rtl="0" algn="l">
              <a:spcBef>
                <a:spcPts val="0"/>
              </a:spcBef>
              <a:spcAft>
                <a:spcPts val="0"/>
              </a:spcAft>
              <a:buNone/>
            </a:pPr>
            <a:r>
              <a:rPr lang="ja" sz="1300"/>
              <a:t>　　全人類使え</a:t>
            </a:r>
            <a:endParaRPr sz="13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46" name="Shape 246"/>
        <p:cNvGrpSpPr/>
        <p:nvPr/>
      </p:nvGrpSpPr>
      <p:grpSpPr>
        <a:xfrm>
          <a:off x="0" y="0"/>
          <a:ext cx="0" cy="0"/>
          <a:chOff x="0" y="0"/>
          <a:chExt cx="0" cy="0"/>
        </a:xfrm>
      </p:grpSpPr>
      <p:sp>
        <p:nvSpPr>
          <p:cNvPr id="247" name="Google Shape;247;p40"/>
          <p:cNvSpPr txBox="1"/>
          <p:nvPr>
            <p:ph type="title"/>
          </p:nvPr>
        </p:nvSpPr>
        <p:spPr>
          <a:xfrm>
            <a:off x="311700" y="59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ja">
                <a:solidFill>
                  <a:srgbClr val="0097A7"/>
                </a:solidFill>
              </a:rPr>
              <a:t>Gitter（SSB）ー</a:t>
            </a:r>
            <a:r>
              <a:rPr b="1" lang="ja">
                <a:solidFill>
                  <a:srgbClr val="0097A7"/>
                </a:solidFill>
              </a:rPr>
              <a:t>デモ</a:t>
            </a:r>
            <a:r>
              <a:rPr b="1" lang="ja">
                <a:solidFill>
                  <a:srgbClr val="0097A7"/>
                </a:solidFill>
              </a:rPr>
              <a:t>ー</a:t>
            </a:r>
            <a:endParaRPr b="1">
              <a:solidFill>
                <a:srgbClr val="0097A7"/>
              </a:solidFill>
            </a:endParaRPr>
          </a:p>
        </p:txBody>
      </p:sp>
      <p:sp>
        <p:nvSpPr>
          <p:cNvPr id="248" name="Google Shape;248;p40"/>
          <p:cNvSpPr txBox="1"/>
          <p:nvPr/>
        </p:nvSpPr>
        <p:spPr>
          <a:xfrm>
            <a:off x="424050" y="1053325"/>
            <a:ext cx="4911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100" u="sng">
                <a:solidFill>
                  <a:schemeClr val="hlink"/>
                </a:solidFill>
                <a:hlinkClick r:id="rId3"/>
              </a:rPr>
              <a:t>(8) ギター練習アプリGitterの使い方 - YouTube</a:t>
            </a:r>
            <a:endParaRPr/>
          </a:p>
        </p:txBody>
      </p:sp>
      <p:sp>
        <p:nvSpPr>
          <p:cNvPr id="249" name="Google Shape;249;p40"/>
          <p:cNvSpPr txBox="1"/>
          <p:nvPr/>
        </p:nvSpPr>
        <p:spPr>
          <a:xfrm>
            <a:off x="311700" y="1923250"/>
            <a:ext cx="8027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600"/>
              <a:t>動画をTiktokで作ってみた．音声つけるのもテキストつけるのも簡単でぱっと見せたいときによさそう</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53" name="Shape 253"/>
        <p:cNvGrpSpPr/>
        <p:nvPr/>
      </p:nvGrpSpPr>
      <p:grpSpPr>
        <a:xfrm>
          <a:off x="0" y="0"/>
          <a:ext cx="0" cy="0"/>
          <a:chOff x="0" y="0"/>
          <a:chExt cx="0" cy="0"/>
        </a:xfrm>
      </p:grpSpPr>
      <p:sp>
        <p:nvSpPr>
          <p:cNvPr id="254" name="Google Shape;254;p41"/>
          <p:cNvSpPr txBox="1"/>
          <p:nvPr>
            <p:ph type="title"/>
          </p:nvPr>
        </p:nvSpPr>
        <p:spPr>
          <a:xfrm>
            <a:off x="311700" y="59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ja">
                <a:solidFill>
                  <a:srgbClr val="0097A7"/>
                </a:solidFill>
              </a:rPr>
              <a:t>Gitter（SSB）ー</a:t>
            </a:r>
            <a:r>
              <a:rPr b="1" lang="ja">
                <a:solidFill>
                  <a:srgbClr val="0097A7"/>
                </a:solidFill>
              </a:rPr>
              <a:t>今後</a:t>
            </a:r>
            <a:r>
              <a:rPr b="1" lang="ja">
                <a:solidFill>
                  <a:srgbClr val="0097A7"/>
                </a:solidFill>
              </a:rPr>
              <a:t>ー</a:t>
            </a:r>
            <a:endParaRPr b="1">
              <a:solidFill>
                <a:srgbClr val="0097A7"/>
              </a:solidFill>
            </a:endParaRPr>
          </a:p>
        </p:txBody>
      </p:sp>
      <p:sp>
        <p:nvSpPr>
          <p:cNvPr id="255" name="Google Shape;255;p41"/>
          <p:cNvSpPr txBox="1"/>
          <p:nvPr/>
        </p:nvSpPr>
        <p:spPr>
          <a:xfrm>
            <a:off x="214075" y="787850"/>
            <a:ext cx="80277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600"/>
              <a:t>・とりあえず家で使ってみてギター練習のモチベーション上がるのかやってみる</a:t>
            </a:r>
            <a:endParaRPr sz="1600"/>
          </a:p>
          <a:p>
            <a:pPr indent="0" lvl="0" marL="0" rtl="0" algn="l">
              <a:spcBef>
                <a:spcPts val="0"/>
              </a:spcBef>
              <a:spcAft>
                <a:spcPts val="0"/>
              </a:spcAft>
              <a:buNone/>
            </a:pPr>
            <a:r>
              <a:rPr lang="ja" sz="1600"/>
              <a:t>・ChatGPTAPI使って，マスコットキャラクターに練習状況に対してのアドバイスや励ましをしゃべらせたい</a:t>
            </a:r>
            <a:endParaRPr sz="1600"/>
          </a:p>
          <a:p>
            <a:pPr indent="0" lvl="0" marL="0" rtl="0" algn="l">
              <a:spcBef>
                <a:spcPts val="0"/>
              </a:spcBef>
              <a:spcAft>
                <a:spcPts val="0"/>
              </a:spcAft>
              <a:buNone/>
            </a:pPr>
            <a:r>
              <a:rPr lang="ja" sz="1600"/>
              <a:t>・AtomEchoやカメラを使って練習の記録の音源や動画を自動アップロードするようにしたい</a:t>
            </a:r>
            <a:endParaRPr sz="1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59" name="Shape 259"/>
        <p:cNvGrpSpPr/>
        <p:nvPr/>
      </p:nvGrpSpPr>
      <p:grpSpPr>
        <a:xfrm>
          <a:off x="0" y="0"/>
          <a:ext cx="0" cy="0"/>
          <a:chOff x="0" y="0"/>
          <a:chExt cx="0" cy="0"/>
        </a:xfrm>
      </p:grpSpPr>
      <p:sp>
        <p:nvSpPr>
          <p:cNvPr id="260" name="Google Shape;260;p42"/>
          <p:cNvSpPr txBox="1"/>
          <p:nvPr>
            <p:ph type="title"/>
          </p:nvPr>
        </p:nvSpPr>
        <p:spPr>
          <a:xfrm>
            <a:off x="311700" y="59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ja">
                <a:solidFill>
                  <a:srgbClr val="0097A7"/>
                </a:solidFill>
              </a:rPr>
              <a:t>Tello Charger（たっつん）</a:t>
            </a:r>
            <a:endParaRPr b="1">
              <a:solidFill>
                <a:srgbClr val="0097A7"/>
              </a:solidFill>
            </a:endParaRPr>
          </a:p>
        </p:txBody>
      </p:sp>
      <p:pic>
        <p:nvPicPr>
          <p:cNvPr id="261" name="Google Shape;261;p42"/>
          <p:cNvPicPr preferRelativeResize="0"/>
          <p:nvPr/>
        </p:nvPicPr>
        <p:blipFill>
          <a:blip r:embed="rId3">
            <a:alphaModFix/>
          </a:blip>
          <a:stretch>
            <a:fillRect/>
          </a:stretch>
        </p:blipFill>
        <p:spPr>
          <a:xfrm>
            <a:off x="311700" y="631770"/>
            <a:ext cx="5028925" cy="2094025"/>
          </a:xfrm>
          <a:prstGeom prst="rect">
            <a:avLst/>
          </a:prstGeom>
          <a:noFill/>
          <a:ln>
            <a:noFill/>
          </a:ln>
        </p:spPr>
      </p:pic>
      <p:pic>
        <p:nvPicPr>
          <p:cNvPr id="262" name="Google Shape;262;p42"/>
          <p:cNvPicPr preferRelativeResize="0"/>
          <p:nvPr/>
        </p:nvPicPr>
        <p:blipFill>
          <a:blip r:embed="rId4">
            <a:alphaModFix/>
          </a:blip>
          <a:stretch>
            <a:fillRect/>
          </a:stretch>
        </p:blipFill>
        <p:spPr>
          <a:xfrm>
            <a:off x="3490900" y="2034112"/>
            <a:ext cx="5305574" cy="287971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66" name="Shape 266"/>
        <p:cNvGrpSpPr/>
        <p:nvPr/>
      </p:nvGrpSpPr>
      <p:grpSpPr>
        <a:xfrm>
          <a:off x="0" y="0"/>
          <a:ext cx="0" cy="0"/>
          <a:chOff x="0" y="0"/>
          <a:chExt cx="0" cy="0"/>
        </a:xfrm>
      </p:grpSpPr>
      <p:sp>
        <p:nvSpPr>
          <p:cNvPr id="267" name="Google Shape;267;p43"/>
          <p:cNvSpPr txBox="1"/>
          <p:nvPr>
            <p:ph type="title"/>
          </p:nvPr>
        </p:nvSpPr>
        <p:spPr>
          <a:xfrm>
            <a:off x="311700" y="59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ja">
                <a:solidFill>
                  <a:srgbClr val="0097A7"/>
                </a:solidFill>
              </a:rPr>
              <a:t>Tello Charger（たっつん）</a:t>
            </a:r>
            <a:endParaRPr b="1">
              <a:solidFill>
                <a:srgbClr val="0097A7"/>
              </a:solidFill>
            </a:endParaRPr>
          </a:p>
        </p:txBody>
      </p:sp>
      <p:pic>
        <p:nvPicPr>
          <p:cNvPr id="268" name="Google Shape;268;p43"/>
          <p:cNvPicPr preferRelativeResize="0"/>
          <p:nvPr/>
        </p:nvPicPr>
        <p:blipFill>
          <a:blip r:embed="rId3">
            <a:alphaModFix/>
          </a:blip>
          <a:stretch>
            <a:fillRect/>
          </a:stretch>
        </p:blipFill>
        <p:spPr>
          <a:xfrm>
            <a:off x="770725" y="737138"/>
            <a:ext cx="3643525" cy="3669225"/>
          </a:xfrm>
          <a:prstGeom prst="rect">
            <a:avLst/>
          </a:prstGeom>
          <a:noFill/>
          <a:ln>
            <a:noFill/>
          </a:ln>
        </p:spPr>
      </p:pic>
      <p:pic>
        <p:nvPicPr>
          <p:cNvPr id="269" name="Google Shape;269;p43"/>
          <p:cNvPicPr preferRelativeResize="0"/>
          <p:nvPr/>
        </p:nvPicPr>
        <p:blipFill>
          <a:blip r:embed="rId4">
            <a:alphaModFix/>
          </a:blip>
          <a:stretch>
            <a:fillRect/>
          </a:stretch>
        </p:blipFill>
        <p:spPr>
          <a:xfrm>
            <a:off x="5112753" y="784175"/>
            <a:ext cx="2879042" cy="42069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23" name="Shape 123"/>
        <p:cNvGrpSpPr/>
        <p:nvPr/>
      </p:nvGrpSpPr>
      <p:grpSpPr>
        <a:xfrm>
          <a:off x="0" y="0"/>
          <a:ext cx="0" cy="0"/>
          <a:chOff x="0" y="0"/>
          <a:chExt cx="0" cy="0"/>
        </a:xfrm>
      </p:grpSpPr>
      <p:sp>
        <p:nvSpPr>
          <p:cNvPr id="124" name="Google Shape;124;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solidFill>
                  <a:srgbClr val="0097A7"/>
                </a:solidFill>
              </a:rPr>
              <a:t>このテーマで実現したいこと</a:t>
            </a:r>
            <a:endParaRPr>
              <a:solidFill>
                <a:srgbClr val="0097A7"/>
              </a:solidFill>
            </a:endParaRPr>
          </a:p>
        </p:txBody>
      </p:sp>
      <p:sp>
        <p:nvSpPr>
          <p:cNvPr id="125" name="Google Shape;125;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126" name="Google Shape;126;p26"/>
          <p:cNvSpPr txBox="1"/>
          <p:nvPr/>
        </p:nvSpPr>
        <p:spPr>
          <a:xfrm>
            <a:off x="252000" y="1495375"/>
            <a:ext cx="8892000" cy="2972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ja" sz="1700">
                <a:solidFill>
                  <a:schemeClr val="dk2"/>
                </a:solidFill>
              </a:rPr>
              <a:t>主テーマ</a:t>
            </a:r>
            <a:endParaRPr b="1" sz="1700">
              <a:solidFill>
                <a:schemeClr val="dk2"/>
              </a:solidFill>
            </a:endParaRPr>
          </a:p>
          <a:p>
            <a:pPr indent="-355600" lvl="0" marL="457200" rtl="0" algn="l">
              <a:lnSpc>
                <a:spcPct val="115000"/>
              </a:lnSpc>
              <a:spcBef>
                <a:spcPts val="1200"/>
              </a:spcBef>
              <a:spcAft>
                <a:spcPts val="0"/>
              </a:spcAft>
              <a:buClr>
                <a:schemeClr val="dk2"/>
              </a:buClr>
              <a:buSzPts val="2000"/>
              <a:buChar char="●"/>
            </a:pPr>
            <a:r>
              <a:rPr lang="ja" sz="2000">
                <a:solidFill>
                  <a:schemeClr val="dk2"/>
                </a:solidFill>
              </a:rPr>
              <a:t>メンバー各々が自分の追求したい</a:t>
            </a:r>
            <a:r>
              <a:rPr lang="ja" sz="2000">
                <a:solidFill>
                  <a:schemeClr val="dk2"/>
                </a:solidFill>
              </a:rPr>
              <a:t>新たな体験を模索する</a:t>
            </a:r>
            <a:endParaRPr sz="2000">
              <a:solidFill>
                <a:schemeClr val="dk2"/>
              </a:solidFill>
            </a:endParaRPr>
          </a:p>
          <a:p>
            <a:pPr indent="0" lvl="0" marL="0" rtl="0" algn="l">
              <a:lnSpc>
                <a:spcPct val="115000"/>
              </a:lnSpc>
              <a:spcBef>
                <a:spcPts val="1200"/>
              </a:spcBef>
              <a:spcAft>
                <a:spcPts val="0"/>
              </a:spcAft>
              <a:buNone/>
            </a:pPr>
            <a:r>
              <a:rPr b="1" lang="ja" sz="1700">
                <a:solidFill>
                  <a:schemeClr val="dk2"/>
                </a:solidFill>
              </a:rPr>
              <a:t>裏テーマ</a:t>
            </a:r>
            <a:endParaRPr b="1" sz="1700">
              <a:solidFill>
                <a:schemeClr val="dk2"/>
              </a:solidFill>
            </a:endParaRPr>
          </a:p>
          <a:p>
            <a:pPr indent="-355600" lvl="0" marL="457200" rtl="0" algn="l">
              <a:lnSpc>
                <a:spcPct val="115000"/>
              </a:lnSpc>
              <a:spcBef>
                <a:spcPts val="1200"/>
              </a:spcBef>
              <a:spcAft>
                <a:spcPts val="0"/>
              </a:spcAft>
              <a:buClr>
                <a:schemeClr val="dk2"/>
              </a:buClr>
              <a:buSzPts val="2000"/>
              <a:buChar char="●"/>
            </a:pPr>
            <a:r>
              <a:rPr lang="ja" sz="2000">
                <a:solidFill>
                  <a:schemeClr val="dk2"/>
                </a:solidFill>
              </a:rPr>
              <a:t>あいらぼで尖った作品を作る土壌を作る</a:t>
            </a:r>
            <a:endParaRPr sz="2000">
              <a:solidFill>
                <a:schemeClr val="dk2"/>
              </a:solidFill>
            </a:endParaRPr>
          </a:p>
          <a:p>
            <a:pPr indent="-355600" lvl="1" marL="914400" rtl="0" algn="l">
              <a:lnSpc>
                <a:spcPct val="115000"/>
              </a:lnSpc>
              <a:spcBef>
                <a:spcPts val="0"/>
              </a:spcBef>
              <a:spcAft>
                <a:spcPts val="0"/>
              </a:spcAft>
              <a:buClr>
                <a:schemeClr val="dk2"/>
              </a:buClr>
              <a:buSzPts val="2000"/>
              <a:buChar char="○"/>
            </a:pPr>
            <a:r>
              <a:rPr lang="ja" sz="2000">
                <a:solidFill>
                  <a:schemeClr val="dk2"/>
                </a:solidFill>
              </a:rPr>
              <a:t>まず試してから考える</a:t>
            </a:r>
            <a:endParaRPr sz="2000">
              <a:solidFill>
                <a:schemeClr val="dk2"/>
              </a:solidFill>
            </a:endParaRPr>
          </a:p>
          <a:p>
            <a:pPr indent="-355600" lvl="0" marL="457200" rtl="0" algn="l">
              <a:lnSpc>
                <a:spcPct val="115000"/>
              </a:lnSpc>
              <a:spcBef>
                <a:spcPts val="0"/>
              </a:spcBef>
              <a:spcAft>
                <a:spcPts val="0"/>
              </a:spcAft>
              <a:buClr>
                <a:schemeClr val="dk2"/>
              </a:buClr>
              <a:buSzPts val="2000"/>
              <a:buChar char="●"/>
            </a:pPr>
            <a:r>
              <a:rPr lang="ja" sz="2000">
                <a:solidFill>
                  <a:schemeClr val="dk2"/>
                </a:solidFill>
              </a:rPr>
              <a:t>テーマに参加した人が皆いい感じにプロトタイピングできるようになる</a:t>
            </a:r>
            <a:endParaRPr sz="2000">
              <a:solidFill>
                <a:schemeClr val="dk2"/>
              </a:solidFill>
            </a:endParaRPr>
          </a:p>
          <a:p>
            <a:pPr indent="-355600" lvl="1" marL="914400" rtl="0" algn="l">
              <a:lnSpc>
                <a:spcPct val="115000"/>
              </a:lnSpc>
              <a:spcBef>
                <a:spcPts val="0"/>
              </a:spcBef>
              <a:spcAft>
                <a:spcPts val="0"/>
              </a:spcAft>
              <a:buClr>
                <a:schemeClr val="dk2"/>
              </a:buClr>
              <a:buSzPts val="2000"/>
              <a:buChar char="○"/>
            </a:pPr>
            <a:r>
              <a:rPr lang="ja" sz="2000">
                <a:solidFill>
                  <a:schemeClr val="dk2"/>
                </a:solidFill>
              </a:rPr>
              <a:t>各々が企画から実装までを行う</a:t>
            </a:r>
            <a:endParaRPr sz="20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73" name="Shape 273"/>
        <p:cNvGrpSpPr/>
        <p:nvPr/>
      </p:nvGrpSpPr>
      <p:grpSpPr>
        <a:xfrm>
          <a:off x="0" y="0"/>
          <a:ext cx="0" cy="0"/>
          <a:chOff x="0" y="0"/>
          <a:chExt cx="0" cy="0"/>
        </a:xfrm>
      </p:grpSpPr>
      <p:sp>
        <p:nvSpPr>
          <p:cNvPr id="274" name="Google Shape;274;p44"/>
          <p:cNvSpPr txBox="1"/>
          <p:nvPr>
            <p:ph type="title"/>
          </p:nvPr>
        </p:nvSpPr>
        <p:spPr>
          <a:xfrm>
            <a:off x="311700" y="59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ja">
                <a:solidFill>
                  <a:srgbClr val="0097A7"/>
                </a:solidFill>
              </a:rPr>
              <a:t>Tello Charger（たっつん）</a:t>
            </a:r>
            <a:endParaRPr b="1">
              <a:solidFill>
                <a:srgbClr val="0097A7"/>
              </a:solidFill>
            </a:endParaRPr>
          </a:p>
        </p:txBody>
      </p:sp>
      <p:pic>
        <p:nvPicPr>
          <p:cNvPr id="275" name="Google Shape;275;p44"/>
          <p:cNvPicPr preferRelativeResize="0"/>
          <p:nvPr/>
        </p:nvPicPr>
        <p:blipFill>
          <a:blip r:embed="rId3">
            <a:alphaModFix/>
          </a:blip>
          <a:stretch>
            <a:fillRect/>
          </a:stretch>
        </p:blipFill>
        <p:spPr>
          <a:xfrm>
            <a:off x="261575" y="714650"/>
            <a:ext cx="6103005" cy="4206926"/>
          </a:xfrm>
          <a:prstGeom prst="rect">
            <a:avLst/>
          </a:prstGeom>
          <a:noFill/>
          <a:ln>
            <a:noFill/>
          </a:ln>
        </p:spPr>
      </p:pic>
      <p:sp>
        <p:nvSpPr>
          <p:cNvPr id="276" name="Google Shape;276;p44"/>
          <p:cNvSpPr txBox="1"/>
          <p:nvPr/>
        </p:nvSpPr>
        <p:spPr>
          <a:xfrm>
            <a:off x="431925" y="863600"/>
            <a:ext cx="88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a:t>回路図</a:t>
            </a:r>
            <a:endParaRPr b="1"/>
          </a:p>
        </p:txBody>
      </p:sp>
      <p:pic>
        <p:nvPicPr>
          <p:cNvPr id="277" name="Google Shape;277;p44"/>
          <p:cNvPicPr preferRelativeResize="0"/>
          <p:nvPr/>
        </p:nvPicPr>
        <p:blipFill>
          <a:blip r:embed="rId4">
            <a:alphaModFix/>
          </a:blip>
          <a:stretch>
            <a:fillRect/>
          </a:stretch>
        </p:blipFill>
        <p:spPr>
          <a:xfrm>
            <a:off x="5687677" y="1263800"/>
            <a:ext cx="3317700" cy="241535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81" name="Shape 281"/>
        <p:cNvGrpSpPr/>
        <p:nvPr/>
      </p:nvGrpSpPr>
      <p:grpSpPr>
        <a:xfrm>
          <a:off x="0" y="0"/>
          <a:ext cx="0" cy="0"/>
          <a:chOff x="0" y="0"/>
          <a:chExt cx="0" cy="0"/>
        </a:xfrm>
      </p:grpSpPr>
      <p:sp>
        <p:nvSpPr>
          <p:cNvPr id="282" name="Google Shape;282;p45"/>
          <p:cNvSpPr txBox="1"/>
          <p:nvPr>
            <p:ph type="title"/>
          </p:nvPr>
        </p:nvSpPr>
        <p:spPr>
          <a:xfrm>
            <a:off x="311700" y="59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ja">
                <a:solidFill>
                  <a:srgbClr val="0097A7"/>
                </a:solidFill>
              </a:rPr>
              <a:t>Tello Charger（たっつん）</a:t>
            </a:r>
            <a:endParaRPr b="1">
              <a:solidFill>
                <a:srgbClr val="0097A7"/>
              </a:solidFill>
            </a:endParaRPr>
          </a:p>
        </p:txBody>
      </p:sp>
      <p:pic>
        <p:nvPicPr>
          <p:cNvPr id="283" name="Google Shape;283;p45" title="トイドローンTelloの自動充電器試作.mp4">
            <a:hlinkClick r:id="rId3"/>
          </p:cNvPr>
          <p:cNvPicPr preferRelativeResize="0"/>
          <p:nvPr/>
        </p:nvPicPr>
        <p:blipFill>
          <a:blip r:embed="rId4">
            <a:alphaModFix/>
          </a:blip>
          <a:stretch>
            <a:fillRect/>
          </a:stretch>
        </p:blipFill>
        <p:spPr>
          <a:xfrm>
            <a:off x="1919500" y="631775"/>
            <a:ext cx="5434975" cy="4076225"/>
          </a:xfrm>
          <a:prstGeom prst="rect">
            <a:avLst/>
          </a:prstGeom>
          <a:noFill/>
          <a:ln>
            <a:noFill/>
          </a:ln>
        </p:spPr>
      </p:pic>
      <p:sp>
        <p:nvSpPr>
          <p:cNvPr id="284" name="Google Shape;284;p45"/>
          <p:cNvSpPr txBox="1"/>
          <p:nvPr/>
        </p:nvSpPr>
        <p:spPr>
          <a:xfrm>
            <a:off x="2720775" y="4712250"/>
            <a:ext cx="392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a:t>https://youtube.com/shorts/uq38uPfs1m8</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ja"/>
              <a:t>ぶちょー</a:t>
            </a:r>
            <a:endParaRPr/>
          </a:p>
        </p:txBody>
      </p:sp>
      <p:sp>
        <p:nvSpPr>
          <p:cNvPr id="290" name="Google Shape;290;p4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ja"/>
              <a:t>一人5分以内（デモ含め）</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94" name="Shape 294"/>
        <p:cNvGrpSpPr/>
        <p:nvPr/>
      </p:nvGrpSpPr>
      <p:grpSpPr>
        <a:xfrm>
          <a:off x="0" y="0"/>
          <a:ext cx="0" cy="0"/>
          <a:chOff x="0" y="0"/>
          <a:chExt cx="0" cy="0"/>
        </a:xfrm>
      </p:grpSpPr>
      <p:sp>
        <p:nvSpPr>
          <p:cNvPr id="295" name="Google Shape;295;p47"/>
          <p:cNvSpPr txBox="1"/>
          <p:nvPr>
            <p:ph type="title"/>
          </p:nvPr>
        </p:nvSpPr>
        <p:spPr>
          <a:xfrm>
            <a:off x="311700" y="59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ja">
                <a:solidFill>
                  <a:srgbClr val="0097A7"/>
                </a:solidFill>
              </a:rPr>
              <a:t>もにた下向きあだぷたー</a:t>
            </a:r>
            <a:r>
              <a:rPr b="1" lang="ja">
                <a:solidFill>
                  <a:srgbClr val="0097A7"/>
                </a:solidFill>
              </a:rPr>
              <a:t>（</a:t>
            </a:r>
            <a:r>
              <a:rPr b="1" lang="ja">
                <a:solidFill>
                  <a:srgbClr val="0097A7"/>
                </a:solidFill>
              </a:rPr>
              <a:t>ぶちょ</a:t>
            </a:r>
            <a:r>
              <a:rPr b="1" lang="ja">
                <a:solidFill>
                  <a:srgbClr val="0097A7"/>
                </a:solidFill>
              </a:rPr>
              <a:t>）</a:t>
            </a:r>
            <a:endParaRPr b="1">
              <a:solidFill>
                <a:srgbClr val="0097A7"/>
              </a:solidFill>
            </a:endParaRPr>
          </a:p>
        </p:txBody>
      </p:sp>
      <p:pic>
        <p:nvPicPr>
          <p:cNvPr id="296" name="Google Shape;296;p47"/>
          <p:cNvPicPr preferRelativeResize="0"/>
          <p:nvPr/>
        </p:nvPicPr>
        <p:blipFill>
          <a:blip r:embed="rId3">
            <a:alphaModFix/>
          </a:blip>
          <a:stretch>
            <a:fillRect/>
          </a:stretch>
        </p:blipFill>
        <p:spPr>
          <a:xfrm>
            <a:off x="152400" y="784175"/>
            <a:ext cx="3968452" cy="4206926"/>
          </a:xfrm>
          <a:prstGeom prst="rect">
            <a:avLst/>
          </a:prstGeom>
          <a:noFill/>
          <a:ln>
            <a:noFill/>
          </a:ln>
        </p:spPr>
      </p:pic>
      <p:pic>
        <p:nvPicPr>
          <p:cNvPr id="297" name="Google Shape;297;p47"/>
          <p:cNvPicPr preferRelativeResize="0"/>
          <p:nvPr/>
        </p:nvPicPr>
        <p:blipFill>
          <a:blip r:embed="rId4">
            <a:alphaModFix/>
          </a:blip>
          <a:stretch>
            <a:fillRect/>
          </a:stretch>
        </p:blipFill>
        <p:spPr>
          <a:xfrm>
            <a:off x="4273250" y="784175"/>
            <a:ext cx="4559051" cy="355745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01" name="Shape 301"/>
        <p:cNvGrpSpPr/>
        <p:nvPr/>
      </p:nvGrpSpPr>
      <p:grpSpPr>
        <a:xfrm>
          <a:off x="0" y="0"/>
          <a:ext cx="0" cy="0"/>
          <a:chOff x="0" y="0"/>
          <a:chExt cx="0" cy="0"/>
        </a:xfrm>
      </p:grpSpPr>
      <p:sp>
        <p:nvSpPr>
          <p:cNvPr id="302" name="Google Shape;302;p48"/>
          <p:cNvSpPr txBox="1"/>
          <p:nvPr>
            <p:ph type="title"/>
          </p:nvPr>
        </p:nvSpPr>
        <p:spPr>
          <a:xfrm>
            <a:off x="311700" y="59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ja">
                <a:solidFill>
                  <a:srgbClr val="0097A7"/>
                </a:solidFill>
              </a:rPr>
              <a:t>もにた下向きあだぷたー（ぶちょ）</a:t>
            </a:r>
            <a:endParaRPr b="1">
              <a:solidFill>
                <a:srgbClr val="0097A7"/>
              </a:solidFill>
            </a:endParaRPr>
          </a:p>
        </p:txBody>
      </p:sp>
      <p:pic>
        <p:nvPicPr>
          <p:cNvPr id="303" name="Google Shape;303;p48"/>
          <p:cNvPicPr preferRelativeResize="0"/>
          <p:nvPr/>
        </p:nvPicPr>
        <p:blipFill>
          <a:blip r:embed="rId3">
            <a:alphaModFix/>
          </a:blip>
          <a:stretch>
            <a:fillRect/>
          </a:stretch>
        </p:blipFill>
        <p:spPr>
          <a:xfrm>
            <a:off x="424275" y="1497975"/>
            <a:ext cx="5073250" cy="2321425"/>
          </a:xfrm>
          <a:prstGeom prst="rect">
            <a:avLst/>
          </a:prstGeom>
          <a:noFill/>
          <a:ln>
            <a:noFill/>
          </a:ln>
        </p:spPr>
      </p:pic>
      <p:sp>
        <p:nvSpPr>
          <p:cNvPr id="304" name="Google Shape;304;p48"/>
          <p:cNvSpPr txBox="1"/>
          <p:nvPr/>
        </p:nvSpPr>
        <p:spPr>
          <a:xfrm>
            <a:off x="214200" y="574575"/>
            <a:ext cx="8618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600"/>
              <a:t>・</a:t>
            </a:r>
            <a:r>
              <a:rPr lang="ja" sz="1600"/>
              <a:t>今回はミスミのmeviyというサービスを使って試作してみた</a:t>
            </a:r>
            <a:endParaRPr sz="1600"/>
          </a:p>
          <a:p>
            <a:pPr indent="0" lvl="0" marL="0" rtl="0" algn="l">
              <a:spcBef>
                <a:spcPts val="0"/>
              </a:spcBef>
              <a:spcAft>
                <a:spcPts val="0"/>
              </a:spcAft>
              <a:buNone/>
            </a:pPr>
            <a:r>
              <a:rPr lang="ja" sz="1600"/>
              <a:t>・意外と安く板金部品作れて、今回のものだと3000円いかないくらいで作れる(SPHC)</a:t>
            </a:r>
            <a:endParaRPr sz="1600"/>
          </a:p>
          <a:p>
            <a:pPr indent="0" lvl="0" marL="0" rtl="0" algn="l">
              <a:spcBef>
                <a:spcPts val="0"/>
              </a:spcBef>
              <a:spcAft>
                <a:spcPts val="0"/>
              </a:spcAft>
              <a:buNone/>
            </a:pPr>
            <a:r>
              <a:rPr lang="ja" sz="1600"/>
              <a:t>・自動見積もりの制約もあって意外と最終調整は苦労した</a:t>
            </a:r>
            <a:endParaRPr sz="1600"/>
          </a:p>
        </p:txBody>
      </p:sp>
      <p:pic>
        <p:nvPicPr>
          <p:cNvPr id="305" name="Google Shape;305;p48"/>
          <p:cNvPicPr preferRelativeResize="0"/>
          <p:nvPr/>
        </p:nvPicPr>
        <p:blipFill>
          <a:blip r:embed="rId4">
            <a:alphaModFix/>
          </a:blip>
          <a:stretch>
            <a:fillRect/>
          </a:stretch>
        </p:blipFill>
        <p:spPr>
          <a:xfrm>
            <a:off x="5462325" y="1747350"/>
            <a:ext cx="3543025" cy="2749676"/>
          </a:xfrm>
          <a:prstGeom prst="rect">
            <a:avLst/>
          </a:prstGeom>
          <a:noFill/>
          <a:ln>
            <a:noFill/>
          </a:ln>
        </p:spPr>
      </p:pic>
      <p:pic>
        <p:nvPicPr>
          <p:cNvPr id="306" name="Google Shape;306;p48"/>
          <p:cNvPicPr preferRelativeResize="0"/>
          <p:nvPr/>
        </p:nvPicPr>
        <p:blipFill>
          <a:blip r:embed="rId5">
            <a:alphaModFix/>
          </a:blip>
          <a:stretch>
            <a:fillRect/>
          </a:stretch>
        </p:blipFill>
        <p:spPr>
          <a:xfrm>
            <a:off x="2580600" y="3161225"/>
            <a:ext cx="3305326" cy="1860101"/>
          </a:xfrm>
          <a:prstGeom prst="rect">
            <a:avLst/>
          </a:prstGeom>
          <a:noFill/>
          <a:ln>
            <a:noFill/>
          </a:ln>
        </p:spPr>
      </p:pic>
      <p:cxnSp>
        <p:nvCxnSpPr>
          <p:cNvPr id="307" name="Google Shape;307;p48"/>
          <p:cNvCxnSpPr/>
          <p:nvPr/>
        </p:nvCxnSpPr>
        <p:spPr>
          <a:xfrm flipH="1" rot="10800000">
            <a:off x="2061950" y="4043750"/>
            <a:ext cx="2502900" cy="637200"/>
          </a:xfrm>
          <a:prstGeom prst="straightConnector1">
            <a:avLst/>
          </a:prstGeom>
          <a:noFill/>
          <a:ln cap="flat" cmpd="sng" w="9525">
            <a:solidFill>
              <a:schemeClr val="dk2"/>
            </a:solidFill>
            <a:prstDash val="solid"/>
            <a:round/>
            <a:headEnd len="med" w="med" type="none"/>
            <a:tailEnd len="med" w="med" type="triangle"/>
          </a:ln>
        </p:spPr>
      </p:cxnSp>
      <p:sp>
        <p:nvSpPr>
          <p:cNvPr id="308" name="Google Shape;308;p48"/>
          <p:cNvSpPr txBox="1"/>
          <p:nvPr/>
        </p:nvSpPr>
        <p:spPr>
          <a:xfrm>
            <a:off x="716400" y="4431875"/>
            <a:ext cx="1588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600"/>
              <a:t>形状NGの例</a:t>
            </a:r>
            <a:endParaRPr sz="16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ja"/>
              <a:t>でんでん</a:t>
            </a:r>
            <a:endParaRPr/>
          </a:p>
        </p:txBody>
      </p:sp>
      <p:sp>
        <p:nvSpPr>
          <p:cNvPr id="314" name="Google Shape;314;p4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ja"/>
              <a:t>一人5分以内（デモ含め）</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18" name="Shape 318"/>
        <p:cNvGrpSpPr/>
        <p:nvPr/>
      </p:nvGrpSpPr>
      <p:grpSpPr>
        <a:xfrm>
          <a:off x="0" y="0"/>
          <a:ext cx="0" cy="0"/>
          <a:chOff x="0" y="0"/>
          <a:chExt cx="0" cy="0"/>
        </a:xfrm>
      </p:grpSpPr>
      <p:sp>
        <p:nvSpPr>
          <p:cNvPr id="319" name="Google Shape;319;p50"/>
          <p:cNvSpPr/>
          <p:nvPr/>
        </p:nvSpPr>
        <p:spPr>
          <a:xfrm>
            <a:off x="4783025" y="2281075"/>
            <a:ext cx="4068300" cy="8772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50"/>
          <p:cNvSpPr txBox="1"/>
          <p:nvPr>
            <p:ph type="title"/>
          </p:nvPr>
        </p:nvSpPr>
        <p:spPr>
          <a:xfrm>
            <a:off x="170000" y="118975"/>
            <a:ext cx="6721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b="1" lang="ja" sz="3280">
                <a:solidFill>
                  <a:schemeClr val="accent5"/>
                </a:solidFill>
              </a:rPr>
              <a:t>ShippoX</a:t>
            </a:r>
            <a:r>
              <a:rPr b="1" lang="ja" sz="3280">
                <a:solidFill>
                  <a:schemeClr val="accent5"/>
                </a:solidFill>
              </a:rPr>
              <a:t>（でんでん）</a:t>
            </a:r>
            <a:endParaRPr b="1" sz="2780">
              <a:solidFill>
                <a:srgbClr val="0097A7"/>
              </a:solidFill>
            </a:endParaRPr>
          </a:p>
        </p:txBody>
      </p:sp>
      <p:pic>
        <p:nvPicPr>
          <p:cNvPr id="321" name="Google Shape;321;p50"/>
          <p:cNvPicPr preferRelativeResize="0"/>
          <p:nvPr/>
        </p:nvPicPr>
        <p:blipFill>
          <a:blip r:embed="rId3">
            <a:alphaModFix/>
          </a:blip>
          <a:stretch>
            <a:fillRect/>
          </a:stretch>
        </p:blipFill>
        <p:spPr>
          <a:xfrm>
            <a:off x="480175" y="1041900"/>
            <a:ext cx="3828746" cy="3170300"/>
          </a:xfrm>
          <a:prstGeom prst="rect">
            <a:avLst/>
          </a:prstGeom>
          <a:noFill/>
          <a:ln>
            <a:noFill/>
          </a:ln>
        </p:spPr>
      </p:pic>
      <p:sp>
        <p:nvSpPr>
          <p:cNvPr id="322" name="Google Shape;322;p50"/>
          <p:cNvSpPr txBox="1"/>
          <p:nvPr/>
        </p:nvSpPr>
        <p:spPr>
          <a:xfrm>
            <a:off x="4783025" y="1068300"/>
            <a:ext cx="375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a:t>【テーマ概要】</a:t>
            </a:r>
            <a:endParaRPr b="1"/>
          </a:p>
          <a:p>
            <a:pPr indent="0" lvl="0" marL="0" rtl="0" algn="l">
              <a:spcBef>
                <a:spcPts val="0"/>
              </a:spcBef>
              <a:spcAft>
                <a:spcPts val="0"/>
              </a:spcAft>
              <a:buNone/>
            </a:pPr>
            <a:r>
              <a:rPr lang="ja"/>
              <a:t>自由に動かせるしっぽを作る！まずはVRC内で動くものを。</a:t>
            </a:r>
            <a:endParaRPr/>
          </a:p>
        </p:txBody>
      </p:sp>
      <p:sp>
        <p:nvSpPr>
          <p:cNvPr id="323" name="Google Shape;323;p50"/>
          <p:cNvSpPr txBox="1"/>
          <p:nvPr/>
        </p:nvSpPr>
        <p:spPr>
          <a:xfrm>
            <a:off x="4783025" y="1997225"/>
            <a:ext cx="37500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a:t>【進捗状況】</a:t>
            </a:r>
            <a:endParaRPr b="1"/>
          </a:p>
          <a:p>
            <a:pPr indent="-317500" lvl="0" marL="457200" rtl="0" algn="l">
              <a:spcBef>
                <a:spcPts val="0"/>
              </a:spcBef>
              <a:spcAft>
                <a:spcPts val="0"/>
              </a:spcAft>
              <a:buSzPts val="1400"/>
              <a:buAutoNum type="arabicParenR"/>
            </a:pPr>
            <a:r>
              <a:rPr lang="ja"/>
              <a:t>おしりの収縮検知方法の検討</a:t>
            </a:r>
            <a:endParaRPr/>
          </a:p>
          <a:p>
            <a:pPr indent="-317500" lvl="1" marL="914400" rtl="0" algn="l">
              <a:spcBef>
                <a:spcPts val="0"/>
              </a:spcBef>
              <a:spcAft>
                <a:spcPts val="0"/>
              </a:spcAft>
              <a:buSzPts val="1400"/>
              <a:buAutoNum type="alphaLcParenR"/>
            </a:pPr>
            <a:r>
              <a:rPr lang="ja"/>
              <a:t>圧力センサ</a:t>
            </a:r>
            <a:endParaRPr/>
          </a:p>
          <a:p>
            <a:pPr indent="-317500" lvl="1" marL="914400" rtl="0" algn="l">
              <a:spcBef>
                <a:spcPts val="0"/>
              </a:spcBef>
              <a:spcAft>
                <a:spcPts val="0"/>
              </a:spcAft>
              <a:buSzPts val="1400"/>
              <a:buAutoNum type="alphaLcParenR"/>
            </a:pPr>
            <a:r>
              <a:rPr lang="ja"/>
              <a:t>ひずみゲージ</a:t>
            </a:r>
            <a:endParaRPr/>
          </a:p>
          <a:p>
            <a:pPr indent="-317500" lvl="1" marL="914400" rtl="0" algn="l">
              <a:spcBef>
                <a:spcPts val="0"/>
              </a:spcBef>
              <a:spcAft>
                <a:spcPts val="0"/>
              </a:spcAft>
              <a:buSzPts val="1400"/>
              <a:buAutoNum type="alphaLcParenR"/>
            </a:pPr>
            <a:r>
              <a:rPr lang="ja"/>
              <a:t>静電センサ</a:t>
            </a:r>
            <a:endParaRPr/>
          </a:p>
          <a:p>
            <a:pPr indent="-317500" lvl="0" marL="457200" rtl="0" algn="l">
              <a:spcBef>
                <a:spcPts val="0"/>
              </a:spcBef>
              <a:spcAft>
                <a:spcPts val="0"/>
              </a:spcAft>
              <a:buSzPts val="1400"/>
              <a:buAutoNum type="arabicParenR"/>
            </a:pPr>
            <a:r>
              <a:rPr lang="ja"/>
              <a:t>モジュール構造検討</a:t>
            </a:r>
            <a:endParaRPr/>
          </a:p>
          <a:p>
            <a:pPr indent="-317500" lvl="0" marL="457200" rtl="0" algn="l">
              <a:spcBef>
                <a:spcPts val="0"/>
              </a:spcBef>
              <a:spcAft>
                <a:spcPts val="0"/>
              </a:spcAft>
              <a:buSzPts val="1400"/>
              <a:buAutoNum type="arabicParenR"/>
            </a:pPr>
            <a:r>
              <a:rPr lang="ja"/>
              <a:t>デバイス側プログラム作成</a:t>
            </a:r>
            <a:endParaRPr/>
          </a:p>
          <a:p>
            <a:pPr indent="-317500" lvl="0" marL="457200" rtl="0" algn="l">
              <a:spcBef>
                <a:spcPts val="0"/>
              </a:spcBef>
              <a:spcAft>
                <a:spcPts val="0"/>
              </a:spcAft>
              <a:buSzPts val="1400"/>
              <a:buAutoNum type="arabicParenR"/>
            </a:pPr>
            <a:r>
              <a:rPr lang="ja"/>
              <a:t>PC側プログラム作成</a:t>
            </a:r>
            <a:endParaRPr/>
          </a:p>
          <a:p>
            <a:pPr indent="-317500" lvl="0" marL="457200" rtl="0" algn="l">
              <a:spcBef>
                <a:spcPts val="0"/>
              </a:spcBef>
              <a:spcAft>
                <a:spcPts val="0"/>
              </a:spcAft>
              <a:buSzPts val="1400"/>
              <a:buAutoNum type="arabicParenR"/>
            </a:pPr>
            <a:r>
              <a:rPr lang="ja"/>
              <a:t>VRCでの動作検証</a:t>
            </a:r>
            <a:endParaRPr/>
          </a:p>
        </p:txBody>
      </p:sp>
      <p:sp>
        <p:nvSpPr>
          <p:cNvPr id="324" name="Google Shape;324;p50"/>
          <p:cNvSpPr txBox="1"/>
          <p:nvPr/>
        </p:nvSpPr>
        <p:spPr>
          <a:xfrm>
            <a:off x="8068675" y="2461775"/>
            <a:ext cx="645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a:solidFill>
                  <a:srgbClr val="0097A7"/>
                </a:solidFill>
              </a:rPr>
              <a:t>60％程済</a:t>
            </a:r>
            <a:endParaRPr b="1">
              <a:solidFill>
                <a:srgbClr val="0097A7"/>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28" name="Shape 328"/>
        <p:cNvGrpSpPr/>
        <p:nvPr/>
      </p:nvGrpSpPr>
      <p:grpSpPr>
        <a:xfrm>
          <a:off x="0" y="0"/>
          <a:ext cx="0" cy="0"/>
          <a:chOff x="0" y="0"/>
          <a:chExt cx="0" cy="0"/>
        </a:xfrm>
      </p:grpSpPr>
      <p:sp>
        <p:nvSpPr>
          <p:cNvPr id="329" name="Google Shape;329;p51"/>
          <p:cNvSpPr txBox="1"/>
          <p:nvPr>
            <p:ph type="title"/>
          </p:nvPr>
        </p:nvSpPr>
        <p:spPr>
          <a:xfrm>
            <a:off x="170000" y="118975"/>
            <a:ext cx="6721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b="1" lang="ja" sz="3280">
                <a:solidFill>
                  <a:schemeClr val="accent5"/>
                </a:solidFill>
              </a:rPr>
              <a:t>ShippoX（でんでん）</a:t>
            </a:r>
            <a:endParaRPr b="1" sz="2780">
              <a:solidFill>
                <a:srgbClr val="0097A7"/>
              </a:solidFill>
            </a:endParaRPr>
          </a:p>
        </p:txBody>
      </p:sp>
      <p:sp>
        <p:nvSpPr>
          <p:cNvPr id="330" name="Google Shape;330;p51"/>
          <p:cNvSpPr/>
          <p:nvPr/>
        </p:nvSpPr>
        <p:spPr>
          <a:xfrm>
            <a:off x="303600" y="865875"/>
            <a:ext cx="1996200" cy="430200"/>
          </a:xfrm>
          <a:prstGeom prst="roundRect">
            <a:avLst>
              <a:gd fmla="val 16667" name="adj"/>
            </a:avLst>
          </a:prstGeom>
          <a:solidFill>
            <a:srgbClr val="009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ja">
                <a:solidFill>
                  <a:schemeClr val="lt1"/>
                </a:solidFill>
              </a:rPr>
              <a:t>検討①：圧力センサ</a:t>
            </a:r>
            <a:endParaRPr b="1">
              <a:solidFill>
                <a:schemeClr val="lt1"/>
              </a:solidFill>
            </a:endParaRPr>
          </a:p>
        </p:txBody>
      </p:sp>
      <p:pic>
        <p:nvPicPr>
          <p:cNvPr id="331" name="Google Shape;331;p51"/>
          <p:cNvPicPr preferRelativeResize="0"/>
          <p:nvPr/>
        </p:nvPicPr>
        <p:blipFill>
          <a:blip r:embed="rId3">
            <a:alphaModFix/>
          </a:blip>
          <a:stretch>
            <a:fillRect/>
          </a:stretch>
        </p:blipFill>
        <p:spPr>
          <a:xfrm>
            <a:off x="387825" y="1460025"/>
            <a:ext cx="1912049" cy="1434036"/>
          </a:xfrm>
          <a:prstGeom prst="rect">
            <a:avLst/>
          </a:prstGeom>
          <a:noFill/>
          <a:ln cap="flat" cmpd="sng" w="76200">
            <a:solidFill>
              <a:srgbClr val="0097A7"/>
            </a:solidFill>
            <a:prstDash val="solid"/>
            <a:round/>
            <a:headEnd len="sm" w="sm" type="none"/>
            <a:tailEnd len="sm" w="sm" type="none"/>
          </a:ln>
        </p:spPr>
      </p:pic>
      <p:pic>
        <p:nvPicPr>
          <p:cNvPr id="332" name="Google Shape;332;p51"/>
          <p:cNvPicPr preferRelativeResize="0"/>
          <p:nvPr/>
        </p:nvPicPr>
        <p:blipFill>
          <a:blip r:embed="rId4">
            <a:alphaModFix/>
          </a:blip>
          <a:stretch>
            <a:fillRect/>
          </a:stretch>
        </p:blipFill>
        <p:spPr>
          <a:xfrm>
            <a:off x="2454261" y="1460035"/>
            <a:ext cx="1912044" cy="1434029"/>
          </a:xfrm>
          <a:prstGeom prst="rect">
            <a:avLst/>
          </a:prstGeom>
          <a:noFill/>
          <a:ln cap="flat" cmpd="sng" w="76200">
            <a:solidFill>
              <a:srgbClr val="0097A7"/>
            </a:solidFill>
            <a:prstDash val="solid"/>
            <a:round/>
            <a:headEnd len="sm" w="sm" type="none"/>
            <a:tailEnd len="sm" w="sm" type="none"/>
          </a:ln>
        </p:spPr>
      </p:pic>
      <p:sp>
        <p:nvSpPr>
          <p:cNvPr id="333" name="Google Shape;333;p51"/>
          <p:cNvSpPr/>
          <p:nvPr/>
        </p:nvSpPr>
        <p:spPr>
          <a:xfrm>
            <a:off x="904188" y="1470285"/>
            <a:ext cx="570600" cy="1063800"/>
          </a:xfrm>
          <a:prstGeom prst="rect">
            <a:avLst/>
          </a:prstGeom>
          <a:noFill/>
          <a:ln cap="flat" cmpd="sng" w="38100">
            <a:solidFill>
              <a:srgbClr val="0097A7"/>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4" name="Google Shape;334;p51" title="グラフ"/>
          <p:cNvPicPr preferRelativeResize="0"/>
          <p:nvPr/>
        </p:nvPicPr>
        <p:blipFill>
          <a:blip r:embed="rId5">
            <a:alphaModFix/>
          </a:blip>
          <a:stretch>
            <a:fillRect/>
          </a:stretch>
        </p:blipFill>
        <p:spPr>
          <a:xfrm>
            <a:off x="296450" y="3037950"/>
            <a:ext cx="4241124" cy="1860851"/>
          </a:xfrm>
          <a:prstGeom prst="rect">
            <a:avLst/>
          </a:prstGeom>
          <a:noFill/>
          <a:ln>
            <a:noFill/>
          </a:ln>
        </p:spPr>
      </p:pic>
      <p:sp>
        <p:nvSpPr>
          <p:cNvPr id="335" name="Google Shape;335;p51"/>
          <p:cNvSpPr txBox="1"/>
          <p:nvPr/>
        </p:nvSpPr>
        <p:spPr>
          <a:xfrm>
            <a:off x="4722825" y="913625"/>
            <a:ext cx="3948000" cy="320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ja"/>
              <a:t>圧力センサを髪留め用のクリップに張り付け、臀部のふくらみに当たるように取り付け。</a:t>
            </a:r>
            <a:endParaRPr/>
          </a:p>
          <a:p>
            <a:pPr indent="-317500" lvl="0" marL="457200" rtl="0" algn="l">
              <a:spcBef>
                <a:spcPts val="0"/>
              </a:spcBef>
              <a:spcAft>
                <a:spcPts val="0"/>
              </a:spcAft>
              <a:buSzPts val="1400"/>
              <a:buChar char="●"/>
            </a:pPr>
            <a:r>
              <a:rPr lang="ja"/>
              <a:t>座っている状態や立っている場合もうまくセンサが臀部に当たっている際は、</a:t>
            </a:r>
            <a:r>
              <a:rPr b="1" lang="ja">
                <a:solidFill>
                  <a:srgbClr val="0097A7"/>
                </a:solidFill>
              </a:rPr>
              <a:t>臀部の筋肉の収縮に合わせて圧力センサの反応が取れる</a:t>
            </a:r>
            <a:r>
              <a:rPr lang="ja"/>
              <a:t>。</a:t>
            </a:r>
            <a:endParaRPr/>
          </a:p>
          <a:p>
            <a:pPr indent="-317500" lvl="0" marL="457200" rtl="0" algn="l">
              <a:spcBef>
                <a:spcPts val="0"/>
              </a:spcBef>
              <a:spcAft>
                <a:spcPts val="0"/>
              </a:spcAft>
              <a:buSzPts val="1400"/>
              <a:buChar char="●"/>
            </a:pPr>
            <a:r>
              <a:rPr lang="ja"/>
              <a:t>ただし、</a:t>
            </a:r>
            <a:r>
              <a:rPr b="1" lang="ja">
                <a:solidFill>
                  <a:srgbClr val="0097A7"/>
                </a:solidFill>
              </a:rPr>
              <a:t>立っている場合はセンサの取付位置がかなりシビア</a:t>
            </a:r>
            <a:r>
              <a:rPr lang="ja"/>
              <a:t>。まったくデータが取れない時も多々。</a:t>
            </a:r>
            <a:endParaRPr/>
          </a:p>
          <a:p>
            <a:pPr indent="-317500" lvl="0" marL="457200" rtl="0" algn="l">
              <a:spcBef>
                <a:spcPts val="0"/>
              </a:spcBef>
              <a:spcAft>
                <a:spcPts val="0"/>
              </a:spcAft>
              <a:buSzPts val="1400"/>
              <a:buChar char="●"/>
            </a:pPr>
            <a:r>
              <a:rPr lang="ja"/>
              <a:t>また、片側だけ臀部を動かした場合も、反対側も何かしら反応してしまう。（右側に力を入れると左側がある直が下がる or つられて左も圧力が上がる）</a:t>
            </a:r>
            <a:endParaRPr/>
          </a:p>
        </p:txBody>
      </p:sp>
      <p:sp>
        <p:nvSpPr>
          <p:cNvPr id="336" name="Google Shape;336;p51"/>
          <p:cNvSpPr/>
          <p:nvPr/>
        </p:nvSpPr>
        <p:spPr>
          <a:xfrm>
            <a:off x="4765825" y="4070125"/>
            <a:ext cx="4068300" cy="8772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ja">
                <a:solidFill>
                  <a:srgbClr val="0097A7"/>
                </a:solidFill>
              </a:rPr>
              <a:t>なんとか立った状態で使えるようにしたいが、立ち状態だと圧力センサは取付位置がシビアすぎるため</a:t>
            </a:r>
            <a:r>
              <a:rPr b="1" lang="ja">
                <a:solidFill>
                  <a:srgbClr val="CC0000"/>
                </a:solidFill>
              </a:rPr>
              <a:t>採用困難</a:t>
            </a:r>
            <a:r>
              <a:rPr b="1" lang="ja">
                <a:solidFill>
                  <a:srgbClr val="0097A7"/>
                </a:solidFill>
              </a:rPr>
              <a:t>。</a:t>
            </a:r>
            <a:endParaRPr b="1">
              <a:solidFill>
                <a:srgbClr val="0097A7"/>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40" name="Shape 340"/>
        <p:cNvGrpSpPr/>
        <p:nvPr/>
      </p:nvGrpSpPr>
      <p:grpSpPr>
        <a:xfrm>
          <a:off x="0" y="0"/>
          <a:ext cx="0" cy="0"/>
          <a:chOff x="0" y="0"/>
          <a:chExt cx="0" cy="0"/>
        </a:xfrm>
      </p:grpSpPr>
      <p:sp>
        <p:nvSpPr>
          <p:cNvPr id="341" name="Google Shape;341;p52"/>
          <p:cNvSpPr txBox="1"/>
          <p:nvPr>
            <p:ph type="title"/>
          </p:nvPr>
        </p:nvSpPr>
        <p:spPr>
          <a:xfrm>
            <a:off x="170000" y="118975"/>
            <a:ext cx="6721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b="1" lang="ja" sz="3280">
                <a:solidFill>
                  <a:schemeClr val="accent5"/>
                </a:solidFill>
              </a:rPr>
              <a:t>ShippoX（でんでん）</a:t>
            </a:r>
            <a:endParaRPr b="1" sz="2780">
              <a:solidFill>
                <a:srgbClr val="0097A7"/>
              </a:solidFill>
            </a:endParaRPr>
          </a:p>
        </p:txBody>
      </p:sp>
      <p:sp>
        <p:nvSpPr>
          <p:cNvPr id="342" name="Google Shape;342;p52"/>
          <p:cNvSpPr/>
          <p:nvPr/>
        </p:nvSpPr>
        <p:spPr>
          <a:xfrm>
            <a:off x="303600" y="865875"/>
            <a:ext cx="2150700" cy="430200"/>
          </a:xfrm>
          <a:prstGeom prst="roundRect">
            <a:avLst>
              <a:gd fmla="val 16667" name="adj"/>
            </a:avLst>
          </a:prstGeom>
          <a:solidFill>
            <a:srgbClr val="009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ja">
                <a:solidFill>
                  <a:schemeClr val="lt1"/>
                </a:solidFill>
              </a:rPr>
              <a:t>検討②：</a:t>
            </a:r>
            <a:r>
              <a:rPr b="1" lang="ja">
                <a:solidFill>
                  <a:schemeClr val="lt1"/>
                </a:solidFill>
              </a:rPr>
              <a:t>ひずみ</a:t>
            </a:r>
            <a:r>
              <a:rPr b="1" lang="ja">
                <a:solidFill>
                  <a:schemeClr val="lt1"/>
                </a:solidFill>
              </a:rPr>
              <a:t>センサ</a:t>
            </a:r>
            <a:endParaRPr b="1">
              <a:solidFill>
                <a:schemeClr val="lt1"/>
              </a:solidFill>
            </a:endParaRPr>
          </a:p>
        </p:txBody>
      </p:sp>
      <p:sp>
        <p:nvSpPr>
          <p:cNvPr id="343" name="Google Shape;343;p52"/>
          <p:cNvSpPr/>
          <p:nvPr/>
        </p:nvSpPr>
        <p:spPr>
          <a:xfrm>
            <a:off x="1299300" y="2133150"/>
            <a:ext cx="6545400" cy="8772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ja">
                <a:solidFill>
                  <a:srgbClr val="0097A7"/>
                </a:solidFill>
              </a:rPr>
              <a:t>臀部にあてたクリップのひずみを測定することを検討。</a:t>
            </a:r>
            <a:endParaRPr b="1">
              <a:solidFill>
                <a:srgbClr val="0097A7"/>
              </a:solidFill>
            </a:endParaRPr>
          </a:p>
          <a:p>
            <a:pPr indent="0" lvl="0" marL="0" rtl="0" algn="l">
              <a:spcBef>
                <a:spcPts val="0"/>
              </a:spcBef>
              <a:spcAft>
                <a:spcPts val="0"/>
              </a:spcAft>
              <a:buNone/>
            </a:pPr>
            <a:r>
              <a:rPr b="1" lang="ja">
                <a:solidFill>
                  <a:srgbClr val="0097A7"/>
                </a:solidFill>
              </a:rPr>
              <a:t>しかし圧力センサ同様、取付位置や取り付け方がかなり</a:t>
            </a:r>
            <a:r>
              <a:rPr b="1" lang="ja">
                <a:solidFill>
                  <a:srgbClr val="0097A7"/>
                </a:solidFill>
              </a:rPr>
              <a:t>シビア</a:t>
            </a:r>
            <a:r>
              <a:rPr b="1" lang="ja">
                <a:solidFill>
                  <a:srgbClr val="0097A7"/>
                </a:solidFill>
              </a:rPr>
              <a:t>になることが想定されるため、優先度を落とし</a:t>
            </a:r>
            <a:r>
              <a:rPr b="1" lang="ja">
                <a:solidFill>
                  <a:srgbClr val="CC0000"/>
                </a:solidFill>
              </a:rPr>
              <a:t>未検討</a:t>
            </a:r>
            <a:r>
              <a:rPr b="1" lang="ja">
                <a:solidFill>
                  <a:srgbClr val="0097A7"/>
                </a:solidFill>
              </a:rPr>
              <a:t>。</a:t>
            </a:r>
            <a:endParaRPr b="1">
              <a:solidFill>
                <a:srgbClr val="0097A7"/>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47" name="Shape 347"/>
        <p:cNvGrpSpPr/>
        <p:nvPr/>
      </p:nvGrpSpPr>
      <p:grpSpPr>
        <a:xfrm>
          <a:off x="0" y="0"/>
          <a:ext cx="0" cy="0"/>
          <a:chOff x="0" y="0"/>
          <a:chExt cx="0" cy="0"/>
        </a:xfrm>
      </p:grpSpPr>
      <p:sp>
        <p:nvSpPr>
          <p:cNvPr id="348" name="Google Shape;348;p53"/>
          <p:cNvSpPr txBox="1"/>
          <p:nvPr>
            <p:ph type="title"/>
          </p:nvPr>
        </p:nvSpPr>
        <p:spPr>
          <a:xfrm>
            <a:off x="170000" y="118975"/>
            <a:ext cx="6721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b="1" lang="ja" sz="3280">
                <a:solidFill>
                  <a:schemeClr val="accent5"/>
                </a:solidFill>
              </a:rPr>
              <a:t>ShippoX（でんでん）</a:t>
            </a:r>
            <a:endParaRPr b="1" sz="2780">
              <a:solidFill>
                <a:srgbClr val="0097A7"/>
              </a:solidFill>
            </a:endParaRPr>
          </a:p>
        </p:txBody>
      </p:sp>
      <p:sp>
        <p:nvSpPr>
          <p:cNvPr id="349" name="Google Shape;349;p53"/>
          <p:cNvSpPr/>
          <p:nvPr/>
        </p:nvSpPr>
        <p:spPr>
          <a:xfrm>
            <a:off x="303600" y="865875"/>
            <a:ext cx="2150700" cy="430200"/>
          </a:xfrm>
          <a:prstGeom prst="roundRect">
            <a:avLst>
              <a:gd fmla="val 16667" name="adj"/>
            </a:avLst>
          </a:prstGeom>
          <a:solidFill>
            <a:srgbClr val="009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ja">
                <a:solidFill>
                  <a:schemeClr val="lt1"/>
                </a:solidFill>
              </a:rPr>
              <a:t>検討③：</a:t>
            </a:r>
            <a:r>
              <a:rPr b="1" lang="ja">
                <a:solidFill>
                  <a:schemeClr val="lt1"/>
                </a:solidFill>
              </a:rPr>
              <a:t>静電</a:t>
            </a:r>
            <a:r>
              <a:rPr b="1" lang="ja">
                <a:solidFill>
                  <a:schemeClr val="lt1"/>
                </a:solidFill>
              </a:rPr>
              <a:t>センサ</a:t>
            </a:r>
            <a:endParaRPr b="1">
              <a:solidFill>
                <a:schemeClr val="lt1"/>
              </a:solidFill>
            </a:endParaRPr>
          </a:p>
        </p:txBody>
      </p:sp>
      <p:pic>
        <p:nvPicPr>
          <p:cNvPr id="350" name="Google Shape;350;p53" title="グラフ"/>
          <p:cNvPicPr preferRelativeResize="0"/>
          <p:nvPr/>
        </p:nvPicPr>
        <p:blipFill>
          <a:blip r:embed="rId3">
            <a:alphaModFix/>
          </a:blip>
          <a:stretch>
            <a:fillRect/>
          </a:stretch>
        </p:blipFill>
        <p:spPr>
          <a:xfrm>
            <a:off x="170000" y="1515575"/>
            <a:ext cx="4552824" cy="2438553"/>
          </a:xfrm>
          <a:prstGeom prst="rect">
            <a:avLst/>
          </a:prstGeom>
          <a:noFill/>
          <a:ln>
            <a:noFill/>
          </a:ln>
        </p:spPr>
      </p:pic>
      <p:sp>
        <p:nvSpPr>
          <p:cNvPr id="351" name="Google Shape;351;p53"/>
          <p:cNvSpPr txBox="1"/>
          <p:nvPr/>
        </p:nvSpPr>
        <p:spPr>
          <a:xfrm>
            <a:off x="4722825" y="913625"/>
            <a:ext cx="39480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ja"/>
              <a:t>ESP32のADC端子が静電容量センサとしても使えるということだったのでお試し。</a:t>
            </a:r>
            <a:endParaRPr/>
          </a:p>
          <a:p>
            <a:pPr indent="-317500" lvl="0" marL="457200" rtl="0" algn="l">
              <a:spcBef>
                <a:spcPts val="0"/>
              </a:spcBef>
              <a:spcAft>
                <a:spcPts val="0"/>
              </a:spcAft>
              <a:buSzPts val="1400"/>
              <a:buChar char="●"/>
            </a:pPr>
            <a:r>
              <a:rPr b="1" lang="ja">
                <a:solidFill>
                  <a:srgbClr val="0097A7"/>
                </a:solidFill>
              </a:rPr>
              <a:t>静電センサで臀部の変化は捉えられそう</a:t>
            </a:r>
            <a:r>
              <a:rPr lang="ja"/>
              <a:t>（筋肉の膨らみというより、へこみを検知している）</a:t>
            </a:r>
            <a:endParaRPr/>
          </a:p>
          <a:p>
            <a:pPr indent="-317500" lvl="0" marL="457200" rtl="0" algn="l">
              <a:spcBef>
                <a:spcPts val="0"/>
              </a:spcBef>
              <a:spcAft>
                <a:spcPts val="0"/>
              </a:spcAft>
              <a:buSzPts val="1400"/>
              <a:buChar char="●"/>
            </a:pPr>
            <a:r>
              <a:rPr lang="ja"/>
              <a:t>圧力センサのような</a:t>
            </a:r>
            <a:r>
              <a:rPr b="1" lang="ja">
                <a:solidFill>
                  <a:srgbClr val="0097A7"/>
                </a:solidFill>
              </a:rPr>
              <a:t>取付位置のシビアさは低い</a:t>
            </a:r>
            <a:endParaRPr b="1">
              <a:solidFill>
                <a:srgbClr val="0097A7"/>
              </a:solidFill>
            </a:endParaRPr>
          </a:p>
          <a:p>
            <a:pPr indent="-317500" lvl="0" marL="457200" rtl="0" algn="l">
              <a:spcBef>
                <a:spcPts val="0"/>
              </a:spcBef>
              <a:spcAft>
                <a:spcPts val="0"/>
              </a:spcAft>
              <a:buSzPts val="1400"/>
              <a:buChar char="●"/>
            </a:pPr>
            <a:r>
              <a:rPr lang="ja"/>
              <a:t>左右で振幅が揃わない、ドリフトのような現象が現れる</a:t>
            </a:r>
            <a:endParaRPr/>
          </a:p>
        </p:txBody>
      </p:sp>
      <p:sp>
        <p:nvSpPr>
          <p:cNvPr id="352" name="Google Shape;352;p53"/>
          <p:cNvSpPr/>
          <p:nvPr/>
        </p:nvSpPr>
        <p:spPr>
          <a:xfrm>
            <a:off x="4765825" y="3296025"/>
            <a:ext cx="4068300" cy="8772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ja">
                <a:solidFill>
                  <a:srgbClr val="CC0000"/>
                </a:solidFill>
              </a:rPr>
              <a:t>立った状態での臀部の動きの取得方法としては有力</a:t>
            </a:r>
            <a:r>
              <a:rPr b="1" lang="ja">
                <a:solidFill>
                  <a:srgbClr val="0097A7"/>
                </a:solidFill>
              </a:rPr>
              <a:t>。今後静電センサを最有力候補として取付位置の検討やデータ処理方法の検討を進める。</a:t>
            </a:r>
            <a:endParaRPr b="1">
              <a:solidFill>
                <a:srgbClr val="0097A7"/>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30" name="Shape 130"/>
        <p:cNvGrpSpPr/>
        <p:nvPr/>
      </p:nvGrpSpPr>
      <p:grpSpPr>
        <a:xfrm>
          <a:off x="0" y="0"/>
          <a:ext cx="0" cy="0"/>
          <a:chOff x="0" y="0"/>
          <a:chExt cx="0" cy="0"/>
        </a:xfrm>
      </p:grpSpPr>
      <p:sp>
        <p:nvSpPr>
          <p:cNvPr id="131" name="Google Shape;131;p27"/>
          <p:cNvSpPr txBox="1"/>
          <p:nvPr>
            <p:ph type="title"/>
          </p:nvPr>
        </p:nvSpPr>
        <p:spPr>
          <a:xfrm>
            <a:off x="311700" y="91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ja">
                <a:solidFill>
                  <a:srgbClr val="0097A7"/>
                </a:solidFill>
              </a:rPr>
              <a:t>身体拡張テーマでの</a:t>
            </a:r>
            <a:r>
              <a:rPr b="1" lang="ja">
                <a:solidFill>
                  <a:srgbClr val="0097A7"/>
                </a:solidFill>
              </a:rPr>
              <a:t>反省点</a:t>
            </a:r>
            <a:endParaRPr b="1">
              <a:solidFill>
                <a:srgbClr val="0097A7"/>
              </a:solidFill>
            </a:endParaRPr>
          </a:p>
        </p:txBody>
      </p:sp>
      <p:sp>
        <p:nvSpPr>
          <p:cNvPr id="132" name="Google Shape;132;p27"/>
          <p:cNvSpPr txBox="1"/>
          <p:nvPr/>
        </p:nvSpPr>
        <p:spPr>
          <a:xfrm>
            <a:off x="629575" y="587400"/>
            <a:ext cx="8251500" cy="24780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1200"/>
              </a:spcBef>
              <a:spcAft>
                <a:spcPts val="0"/>
              </a:spcAft>
              <a:buClr>
                <a:schemeClr val="dk2"/>
              </a:buClr>
              <a:buSzPts val="1500"/>
              <a:buChar char="●"/>
            </a:pPr>
            <a:r>
              <a:rPr b="1" lang="ja" sz="1500">
                <a:solidFill>
                  <a:schemeClr val="dk2"/>
                </a:solidFill>
              </a:rPr>
              <a:t>「イシューからはじめる」が途中から形骸化した</a:t>
            </a:r>
            <a:endParaRPr b="1" sz="1500">
              <a:solidFill>
                <a:schemeClr val="dk2"/>
              </a:solidFill>
            </a:endParaRPr>
          </a:p>
          <a:p>
            <a:pPr indent="-323850" lvl="1" marL="914400" rtl="0" algn="l">
              <a:lnSpc>
                <a:spcPct val="115000"/>
              </a:lnSpc>
              <a:spcBef>
                <a:spcPts val="0"/>
              </a:spcBef>
              <a:spcAft>
                <a:spcPts val="0"/>
              </a:spcAft>
              <a:buClr>
                <a:schemeClr val="dk2"/>
              </a:buClr>
              <a:buSzPts val="1500"/>
              <a:buChar char="○"/>
            </a:pPr>
            <a:r>
              <a:rPr lang="ja" sz="1500">
                <a:solidFill>
                  <a:schemeClr val="dk2"/>
                </a:solidFill>
              </a:rPr>
              <a:t>いまいちイシューを決めたことが活動を活発化させたかは謎</a:t>
            </a:r>
            <a:endParaRPr sz="1500">
              <a:solidFill>
                <a:schemeClr val="dk2"/>
              </a:solidFill>
            </a:endParaRPr>
          </a:p>
          <a:p>
            <a:pPr indent="-323850" lvl="0" marL="457200" rtl="0" algn="l">
              <a:lnSpc>
                <a:spcPct val="115000"/>
              </a:lnSpc>
              <a:spcBef>
                <a:spcPts val="0"/>
              </a:spcBef>
              <a:spcAft>
                <a:spcPts val="0"/>
              </a:spcAft>
              <a:buClr>
                <a:schemeClr val="dk2"/>
              </a:buClr>
              <a:buSzPts val="1500"/>
              <a:buChar char="●"/>
            </a:pPr>
            <a:r>
              <a:rPr b="1" lang="ja" sz="1500">
                <a:solidFill>
                  <a:schemeClr val="dk2"/>
                </a:solidFill>
              </a:rPr>
              <a:t>個人で考え切ってからアドバイスを与える形で進めるというのはうまくいったと思う</a:t>
            </a:r>
            <a:endParaRPr b="1" sz="1500">
              <a:solidFill>
                <a:schemeClr val="dk2"/>
              </a:solidFill>
            </a:endParaRPr>
          </a:p>
          <a:p>
            <a:pPr indent="-323850" lvl="1" marL="914400" rtl="0" algn="l">
              <a:lnSpc>
                <a:spcPct val="115000"/>
              </a:lnSpc>
              <a:spcBef>
                <a:spcPts val="0"/>
              </a:spcBef>
              <a:spcAft>
                <a:spcPts val="0"/>
              </a:spcAft>
              <a:buClr>
                <a:schemeClr val="dk2"/>
              </a:buClr>
              <a:buSzPts val="1500"/>
              <a:buChar char="○"/>
            </a:pPr>
            <a:r>
              <a:rPr lang="ja" sz="1500">
                <a:solidFill>
                  <a:schemeClr val="dk2"/>
                </a:solidFill>
              </a:rPr>
              <a:t>結果としてたくさんのテーマが生まれた</a:t>
            </a:r>
            <a:endParaRPr sz="1500">
              <a:solidFill>
                <a:schemeClr val="dk2"/>
              </a:solidFill>
            </a:endParaRPr>
          </a:p>
          <a:p>
            <a:pPr indent="-323850" lvl="0" marL="457200" rtl="0" algn="l">
              <a:lnSpc>
                <a:spcPct val="115000"/>
              </a:lnSpc>
              <a:spcBef>
                <a:spcPts val="0"/>
              </a:spcBef>
              <a:spcAft>
                <a:spcPts val="0"/>
              </a:spcAft>
              <a:buClr>
                <a:schemeClr val="dk2"/>
              </a:buClr>
              <a:buSzPts val="1500"/>
              <a:buChar char="●"/>
            </a:pPr>
            <a:r>
              <a:rPr b="1" lang="ja" sz="1500">
                <a:solidFill>
                  <a:schemeClr val="dk2"/>
                </a:solidFill>
              </a:rPr>
              <a:t>レベルアップ度合いが個人による</a:t>
            </a:r>
            <a:endParaRPr b="1" sz="1500">
              <a:solidFill>
                <a:schemeClr val="dk2"/>
              </a:solidFill>
            </a:endParaRPr>
          </a:p>
          <a:p>
            <a:pPr indent="-323850" lvl="1" marL="914400" rtl="0" algn="l">
              <a:lnSpc>
                <a:spcPct val="115000"/>
              </a:lnSpc>
              <a:spcBef>
                <a:spcPts val="0"/>
              </a:spcBef>
              <a:spcAft>
                <a:spcPts val="0"/>
              </a:spcAft>
              <a:buClr>
                <a:schemeClr val="dk2"/>
              </a:buClr>
              <a:buSzPts val="1500"/>
              <a:buChar char="○"/>
            </a:pPr>
            <a:r>
              <a:rPr lang="ja" sz="1500">
                <a:solidFill>
                  <a:schemeClr val="dk2"/>
                </a:solidFill>
              </a:rPr>
              <a:t>知見をGitlabで公開したことで周りがレベルアップしたかは謎</a:t>
            </a:r>
            <a:endParaRPr sz="1500">
              <a:solidFill>
                <a:schemeClr val="dk2"/>
              </a:solidFill>
            </a:endParaRPr>
          </a:p>
          <a:p>
            <a:pPr indent="-323850" lvl="1" marL="914400" rtl="0" algn="l">
              <a:lnSpc>
                <a:spcPct val="115000"/>
              </a:lnSpc>
              <a:spcBef>
                <a:spcPts val="0"/>
              </a:spcBef>
              <a:spcAft>
                <a:spcPts val="0"/>
              </a:spcAft>
              <a:buClr>
                <a:schemeClr val="dk2"/>
              </a:buClr>
              <a:buSzPts val="1500"/>
              <a:buChar char="○"/>
            </a:pPr>
            <a:r>
              <a:rPr lang="ja" sz="1500">
                <a:solidFill>
                  <a:schemeClr val="dk2"/>
                </a:solidFill>
              </a:rPr>
              <a:t>強烈にこれがやりてえ！！というのがないとキツイ</a:t>
            </a:r>
            <a:endParaRPr sz="1500">
              <a:solidFill>
                <a:schemeClr val="dk2"/>
              </a:solidFill>
            </a:endParaRPr>
          </a:p>
          <a:p>
            <a:pPr indent="-323850" lvl="1" marL="914400" rtl="0" algn="l">
              <a:lnSpc>
                <a:spcPct val="115000"/>
              </a:lnSpc>
              <a:spcBef>
                <a:spcPts val="0"/>
              </a:spcBef>
              <a:spcAft>
                <a:spcPts val="0"/>
              </a:spcAft>
              <a:buClr>
                <a:schemeClr val="dk2"/>
              </a:buClr>
              <a:buSzPts val="1500"/>
              <a:buChar char="○"/>
            </a:pPr>
            <a:r>
              <a:rPr lang="ja" sz="1500">
                <a:solidFill>
                  <a:schemeClr val="dk2"/>
                </a:solidFill>
              </a:rPr>
              <a:t>結果，スキルの伸び方が個人によって異なってしまった印象</a:t>
            </a:r>
            <a:endParaRPr sz="1500">
              <a:solidFill>
                <a:schemeClr val="dk2"/>
              </a:solidFill>
            </a:endParaRPr>
          </a:p>
          <a:p>
            <a:pPr indent="-298450" lvl="0" marL="457200" rtl="0" algn="l">
              <a:lnSpc>
                <a:spcPct val="115000"/>
              </a:lnSpc>
              <a:spcBef>
                <a:spcPts val="0"/>
              </a:spcBef>
              <a:spcAft>
                <a:spcPts val="0"/>
              </a:spcAft>
              <a:buClr>
                <a:schemeClr val="dk2"/>
              </a:buClr>
              <a:buSzPts val="1100"/>
              <a:buChar char="●"/>
            </a:pPr>
            <a:r>
              <a:rPr b="1" lang="ja" sz="1100">
                <a:solidFill>
                  <a:schemeClr val="dk2"/>
                </a:solidFill>
              </a:rPr>
              <a:t>ぶっちゃけ途中から（下手したら最初から）身体拡張ではなかったかもしれん</a:t>
            </a:r>
            <a:endParaRPr b="1" sz="1100">
              <a:solidFill>
                <a:schemeClr val="dk2"/>
              </a:solidFill>
            </a:endParaRPr>
          </a:p>
        </p:txBody>
      </p:sp>
      <p:sp>
        <p:nvSpPr>
          <p:cNvPr id="133" name="Google Shape;133;p27"/>
          <p:cNvSpPr txBox="1"/>
          <p:nvPr/>
        </p:nvSpPr>
        <p:spPr>
          <a:xfrm>
            <a:off x="1002875" y="4338925"/>
            <a:ext cx="251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34" name="Google Shape;134;p27"/>
          <p:cNvSpPr txBox="1"/>
          <p:nvPr>
            <p:ph type="title"/>
          </p:nvPr>
        </p:nvSpPr>
        <p:spPr>
          <a:xfrm>
            <a:off x="311700" y="29436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ja">
                <a:solidFill>
                  <a:srgbClr val="0097A7"/>
                </a:solidFill>
              </a:rPr>
              <a:t>思い</a:t>
            </a:r>
            <a:endParaRPr b="1">
              <a:solidFill>
                <a:srgbClr val="0097A7"/>
              </a:solidFill>
            </a:endParaRPr>
          </a:p>
        </p:txBody>
      </p:sp>
      <p:sp>
        <p:nvSpPr>
          <p:cNvPr id="135" name="Google Shape;135;p27"/>
          <p:cNvSpPr txBox="1"/>
          <p:nvPr/>
        </p:nvSpPr>
        <p:spPr>
          <a:xfrm>
            <a:off x="629575" y="3308698"/>
            <a:ext cx="8251500" cy="12120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1200"/>
              </a:spcBef>
              <a:spcAft>
                <a:spcPts val="0"/>
              </a:spcAft>
              <a:buClr>
                <a:schemeClr val="dk2"/>
              </a:buClr>
              <a:buSzPts val="1500"/>
              <a:buChar char="●"/>
            </a:pPr>
            <a:r>
              <a:rPr b="1" lang="ja" sz="1500">
                <a:solidFill>
                  <a:schemeClr val="dk2"/>
                </a:solidFill>
              </a:rPr>
              <a:t>個人が好きに進め，フィードバックを貰いながら進化させていくやり方自体は他のテーマにはないので貴重だと思っている</a:t>
            </a:r>
            <a:endParaRPr b="1" sz="1500">
              <a:solidFill>
                <a:schemeClr val="dk2"/>
              </a:solidFill>
            </a:endParaRPr>
          </a:p>
          <a:p>
            <a:pPr indent="-323850" lvl="0" marL="457200" rtl="0" algn="l">
              <a:lnSpc>
                <a:spcPct val="115000"/>
              </a:lnSpc>
              <a:spcBef>
                <a:spcPts val="0"/>
              </a:spcBef>
              <a:spcAft>
                <a:spcPts val="0"/>
              </a:spcAft>
              <a:buClr>
                <a:schemeClr val="dk2"/>
              </a:buClr>
              <a:buSzPts val="1500"/>
              <a:buChar char="●"/>
            </a:pPr>
            <a:r>
              <a:rPr b="1" lang="ja" sz="1500">
                <a:solidFill>
                  <a:schemeClr val="dk2"/>
                </a:solidFill>
              </a:rPr>
              <a:t>ただ必ずしも身体拡張である必要はなく，各々がプロトタイピングを通して，自分の好きを究め、広げていくというテーマとして今後も進めていきたい</a:t>
            </a:r>
            <a:endParaRPr b="1" sz="1500">
              <a:solidFill>
                <a:schemeClr val="dk2"/>
              </a:solidFill>
            </a:endParaRPr>
          </a:p>
        </p:txBody>
      </p:sp>
      <p:sp>
        <p:nvSpPr>
          <p:cNvPr id="136" name="Google Shape;136;p27"/>
          <p:cNvSpPr txBox="1"/>
          <p:nvPr>
            <p:ph type="title"/>
          </p:nvPr>
        </p:nvSpPr>
        <p:spPr>
          <a:xfrm>
            <a:off x="0" y="4570800"/>
            <a:ext cx="9144000" cy="32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2420">
                <a:solidFill>
                  <a:srgbClr val="353535"/>
                </a:solidFill>
              </a:rPr>
              <a:t>身体拡張テーマ改め</a:t>
            </a:r>
            <a:r>
              <a:rPr b="1" lang="ja" sz="2420">
                <a:solidFill>
                  <a:srgbClr val="0097A7"/>
                </a:solidFill>
              </a:rPr>
              <a:t>自由研究テーマ</a:t>
            </a:r>
            <a:r>
              <a:rPr lang="ja" sz="2420"/>
              <a:t>として継続→メンバー募集中</a:t>
            </a:r>
            <a:endParaRPr sz="242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56" name="Shape 356"/>
        <p:cNvGrpSpPr/>
        <p:nvPr/>
      </p:nvGrpSpPr>
      <p:grpSpPr>
        <a:xfrm>
          <a:off x="0" y="0"/>
          <a:ext cx="0" cy="0"/>
          <a:chOff x="0" y="0"/>
          <a:chExt cx="0" cy="0"/>
        </a:xfrm>
      </p:grpSpPr>
      <p:sp>
        <p:nvSpPr>
          <p:cNvPr id="357" name="Google Shape;357;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ja">
                <a:solidFill>
                  <a:srgbClr val="0097A7"/>
                </a:solidFill>
              </a:rPr>
              <a:t>まとめ＆来季（2分）</a:t>
            </a:r>
            <a:endParaRPr b="1">
              <a:solidFill>
                <a:srgbClr val="0097A7"/>
              </a:solidFill>
            </a:endParaRPr>
          </a:p>
        </p:txBody>
      </p:sp>
      <p:sp>
        <p:nvSpPr>
          <p:cNvPr id="358" name="Google Shape;358;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a:t>
            </a:r>
            <a:r>
              <a:rPr lang="ja"/>
              <a:t>２３年度の引き続き自由研究テーマ続けていきます．</a:t>
            </a:r>
            <a:endParaRPr/>
          </a:p>
          <a:p>
            <a:pPr indent="0" lvl="0" marL="0" rtl="0" algn="l">
              <a:spcBef>
                <a:spcPts val="1200"/>
              </a:spcBef>
              <a:spcAft>
                <a:spcPts val="0"/>
              </a:spcAft>
              <a:buNone/>
            </a:pPr>
            <a:r>
              <a:rPr lang="ja"/>
              <a:t>・やりたいことはあるけど，モチベーションが保てない～，専門外で作りたいものあるけど，どうやって進めたらいいかわからない～という方お待ちしてます．</a:t>
            </a:r>
            <a:endParaRPr/>
          </a:p>
          <a:p>
            <a:pPr indent="0" lvl="0" marL="0" rtl="0" algn="l">
              <a:spcBef>
                <a:spcPts val="1200"/>
              </a:spcBef>
              <a:spcAft>
                <a:spcPts val="1200"/>
              </a:spcAft>
              <a:buNone/>
            </a:pPr>
            <a:r>
              <a:rPr lang="ja"/>
              <a:t>・各々の専門性を活かしつつ，分からない領域は補いあって面白いもの作っていきましょ～</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5"/>
          <p:cNvSpPr txBox="1"/>
          <p:nvPr>
            <p:ph idx="4294967295" type="ctrTitle"/>
          </p:nvPr>
        </p:nvSpPr>
        <p:spPr>
          <a:xfrm>
            <a:off x="254833" y="2077175"/>
            <a:ext cx="8520600" cy="205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ja" sz="3900"/>
              <a:t>END</a:t>
            </a:r>
            <a:endParaRPr sz="4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40" name="Shape 140"/>
        <p:cNvGrpSpPr/>
        <p:nvPr/>
      </p:nvGrpSpPr>
      <p:grpSpPr>
        <a:xfrm>
          <a:off x="0" y="0"/>
          <a:ext cx="0" cy="0"/>
          <a:chOff x="0" y="0"/>
          <a:chExt cx="0" cy="0"/>
        </a:xfrm>
      </p:grpSpPr>
      <p:sp>
        <p:nvSpPr>
          <p:cNvPr id="141" name="Google Shape;141;p28"/>
          <p:cNvSpPr txBox="1"/>
          <p:nvPr>
            <p:ph type="title"/>
          </p:nvPr>
        </p:nvSpPr>
        <p:spPr>
          <a:xfrm>
            <a:off x="311700" y="1760975"/>
            <a:ext cx="8520600" cy="1085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ja" sz="5000"/>
              <a:t>このテーマで</a:t>
            </a:r>
            <a:endParaRPr sz="5000"/>
          </a:p>
          <a:p>
            <a:pPr indent="0" lvl="0" marL="0" rtl="0" algn="ctr">
              <a:spcBef>
                <a:spcPts val="0"/>
              </a:spcBef>
              <a:spcAft>
                <a:spcPts val="0"/>
              </a:spcAft>
              <a:buNone/>
            </a:pPr>
            <a:r>
              <a:rPr lang="ja" sz="5000"/>
              <a:t>大切にしたいこと</a:t>
            </a:r>
            <a:endParaRPr sz="5000"/>
          </a:p>
        </p:txBody>
      </p:sp>
      <p:sp>
        <p:nvSpPr>
          <p:cNvPr id="142" name="Google Shape;142;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46" name="Shape 146"/>
        <p:cNvGrpSpPr/>
        <p:nvPr/>
      </p:nvGrpSpPr>
      <p:grpSpPr>
        <a:xfrm>
          <a:off x="0" y="0"/>
          <a:ext cx="0" cy="0"/>
          <a:chOff x="0" y="0"/>
          <a:chExt cx="0" cy="0"/>
        </a:xfrm>
      </p:grpSpPr>
      <p:sp>
        <p:nvSpPr>
          <p:cNvPr id="147" name="Google Shape;147;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solidFill>
                  <a:srgbClr val="0097A7"/>
                </a:solidFill>
              </a:rPr>
              <a:t>イシュー（ビジョン）を大切にする</a:t>
            </a:r>
            <a:endParaRPr>
              <a:solidFill>
                <a:srgbClr val="0097A7"/>
              </a:solidFill>
            </a:endParaRPr>
          </a:p>
        </p:txBody>
      </p:sp>
      <p:sp>
        <p:nvSpPr>
          <p:cNvPr id="148" name="Google Shape;148;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149" name="Google Shape;149;p29"/>
          <p:cNvSpPr txBox="1"/>
          <p:nvPr/>
        </p:nvSpPr>
        <p:spPr>
          <a:xfrm>
            <a:off x="678025" y="1200150"/>
            <a:ext cx="8145900" cy="16500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1200"/>
              </a:spcBef>
              <a:spcAft>
                <a:spcPts val="0"/>
              </a:spcAft>
              <a:buClr>
                <a:schemeClr val="dk2"/>
              </a:buClr>
              <a:buSzPts val="1700"/>
              <a:buChar char="●"/>
            </a:pPr>
            <a:r>
              <a:rPr lang="ja" sz="1700">
                <a:solidFill>
                  <a:schemeClr val="dk2"/>
                </a:solidFill>
              </a:rPr>
              <a:t>イシューとは</a:t>
            </a:r>
            <a:endParaRPr sz="1700">
              <a:solidFill>
                <a:schemeClr val="dk2"/>
              </a:solidFill>
            </a:endParaRPr>
          </a:p>
          <a:p>
            <a:pPr indent="-336550" lvl="1" marL="914400" rtl="0" algn="l">
              <a:lnSpc>
                <a:spcPct val="115000"/>
              </a:lnSpc>
              <a:spcBef>
                <a:spcPts val="0"/>
              </a:spcBef>
              <a:spcAft>
                <a:spcPts val="0"/>
              </a:spcAft>
              <a:buClr>
                <a:schemeClr val="dk2"/>
              </a:buClr>
              <a:buSzPts val="1700"/>
              <a:buChar char="○"/>
            </a:pPr>
            <a:r>
              <a:rPr lang="ja" sz="1700">
                <a:solidFill>
                  <a:schemeClr val="dk2"/>
                </a:solidFill>
              </a:rPr>
              <a:t>「今本当に答えを出すべきものは何か？」を突き詰めて考え、</a:t>
            </a:r>
            <a:br>
              <a:rPr lang="ja" sz="1700">
                <a:solidFill>
                  <a:schemeClr val="dk2"/>
                </a:solidFill>
              </a:rPr>
            </a:br>
            <a:r>
              <a:rPr lang="ja" sz="1700">
                <a:solidFill>
                  <a:schemeClr val="dk2"/>
                </a:solidFill>
              </a:rPr>
              <a:t>「そのためには何を明らかにする必要があるか」を考えること</a:t>
            </a:r>
            <a:br>
              <a:rPr lang="ja" sz="1700">
                <a:solidFill>
                  <a:schemeClr val="dk2"/>
                </a:solidFill>
              </a:rPr>
            </a:br>
            <a:r>
              <a:rPr lang="ja" sz="1700">
                <a:solidFill>
                  <a:schemeClr val="dk2"/>
                </a:solidFill>
              </a:rPr>
              <a:t>　　　　　　　　　　　byイシューからはじめよ　著：安宅和人</a:t>
            </a:r>
            <a:endParaRPr sz="1700">
              <a:solidFill>
                <a:schemeClr val="dk2"/>
              </a:solidFill>
            </a:endParaRPr>
          </a:p>
          <a:p>
            <a:pPr indent="-336550" lvl="0" marL="457200" rtl="0" algn="l">
              <a:lnSpc>
                <a:spcPct val="115000"/>
              </a:lnSpc>
              <a:spcBef>
                <a:spcPts val="0"/>
              </a:spcBef>
              <a:spcAft>
                <a:spcPts val="0"/>
              </a:spcAft>
              <a:buClr>
                <a:schemeClr val="dk2"/>
              </a:buClr>
              <a:buSzPts val="1700"/>
              <a:buChar char="●"/>
            </a:pPr>
            <a:r>
              <a:rPr lang="ja" sz="1700">
                <a:solidFill>
                  <a:schemeClr val="dk2"/>
                </a:solidFill>
              </a:rPr>
              <a:t>解く価値のある問題を見極めたうえで解く（ものを作る）</a:t>
            </a:r>
            <a:endParaRPr sz="1700">
              <a:solidFill>
                <a:schemeClr val="dk2"/>
              </a:solidFill>
            </a:endParaRPr>
          </a:p>
        </p:txBody>
      </p:sp>
      <p:pic>
        <p:nvPicPr>
          <p:cNvPr id="150" name="Google Shape;150;p29"/>
          <p:cNvPicPr preferRelativeResize="0"/>
          <p:nvPr/>
        </p:nvPicPr>
        <p:blipFill>
          <a:blip r:embed="rId3">
            <a:alphaModFix/>
          </a:blip>
          <a:stretch>
            <a:fillRect/>
          </a:stretch>
        </p:blipFill>
        <p:spPr>
          <a:xfrm>
            <a:off x="4510775" y="2929150"/>
            <a:ext cx="2630189" cy="1988550"/>
          </a:xfrm>
          <a:prstGeom prst="rect">
            <a:avLst/>
          </a:prstGeom>
          <a:noFill/>
          <a:ln>
            <a:noFill/>
          </a:ln>
        </p:spPr>
      </p:pic>
      <p:pic>
        <p:nvPicPr>
          <p:cNvPr id="151" name="Google Shape;151;p29"/>
          <p:cNvPicPr preferRelativeResize="0"/>
          <p:nvPr/>
        </p:nvPicPr>
        <p:blipFill>
          <a:blip r:embed="rId4">
            <a:alphaModFix/>
          </a:blip>
          <a:stretch>
            <a:fillRect/>
          </a:stretch>
        </p:blipFill>
        <p:spPr>
          <a:xfrm>
            <a:off x="809224" y="2935188"/>
            <a:ext cx="3493101" cy="3900723"/>
          </a:xfrm>
          <a:prstGeom prst="rect">
            <a:avLst/>
          </a:prstGeom>
          <a:noFill/>
          <a:ln>
            <a:noFill/>
          </a:ln>
        </p:spPr>
      </p:pic>
      <p:pic>
        <p:nvPicPr>
          <p:cNvPr id="152" name="Google Shape;152;p29"/>
          <p:cNvPicPr preferRelativeResize="0"/>
          <p:nvPr/>
        </p:nvPicPr>
        <p:blipFill>
          <a:blip r:embed="rId5">
            <a:alphaModFix/>
          </a:blip>
          <a:stretch>
            <a:fillRect/>
          </a:stretch>
        </p:blipFill>
        <p:spPr>
          <a:xfrm>
            <a:off x="7349425" y="2748825"/>
            <a:ext cx="1345824" cy="2102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56" name="Shape 156"/>
        <p:cNvGrpSpPr/>
        <p:nvPr/>
      </p:nvGrpSpPr>
      <p:grpSpPr>
        <a:xfrm>
          <a:off x="0" y="0"/>
          <a:ext cx="0" cy="0"/>
          <a:chOff x="0" y="0"/>
          <a:chExt cx="0" cy="0"/>
        </a:xfrm>
      </p:grpSpPr>
      <p:sp>
        <p:nvSpPr>
          <p:cNvPr id="157" name="Google Shape;157;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solidFill>
                  <a:srgbClr val="0097A7"/>
                </a:solidFill>
              </a:rPr>
              <a:t>各々がアイデアを一人で考え切る</a:t>
            </a:r>
            <a:endParaRPr>
              <a:solidFill>
                <a:srgbClr val="0097A7"/>
              </a:solidFill>
            </a:endParaRPr>
          </a:p>
        </p:txBody>
      </p:sp>
      <p:sp>
        <p:nvSpPr>
          <p:cNvPr id="158" name="Google Shape;158;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159" name="Google Shape;159;p30"/>
          <p:cNvSpPr txBox="1"/>
          <p:nvPr/>
        </p:nvSpPr>
        <p:spPr>
          <a:xfrm>
            <a:off x="761025" y="1119700"/>
            <a:ext cx="7933800" cy="259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1300">
                <a:solidFill>
                  <a:schemeClr val="dk2"/>
                </a:solidFill>
              </a:rPr>
              <a:t>なぜか？</a:t>
            </a:r>
            <a:endParaRPr sz="1300">
              <a:solidFill>
                <a:schemeClr val="dk2"/>
              </a:solidFill>
            </a:endParaRPr>
          </a:p>
          <a:p>
            <a:pPr indent="-342900" lvl="0" marL="457200" rtl="0" algn="l">
              <a:lnSpc>
                <a:spcPct val="115000"/>
              </a:lnSpc>
              <a:spcBef>
                <a:spcPts val="1200"/>
              </a:spcBef>
              <a:spcAft>
                <a:spcPts val="0"/>
              </a:spcAft>
              <a:buClr>
                <a:schemeClr val="dk2"/>
              </a:buClr>
              <a:buSzPts val="1800"/>
              <a:buChar char="●"/>
            </a:pPr>
            <a:r>
              <a:rPr lang="ja" sz="1800">
                <a:solidFill>
                  <a:schemeClr val="dk2"/>
                </a:solidFill>
              </a:rPr>
              <a:t>個人で考え切ってこそ議論の質が上がる</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ja" sz="1800">
                <a:solidFill>
                  <a:schemeClr val="dk2"/>
                </a:solidFill>
              </a:rPr>
              <a:t>「1＋1＝2」を超える成果を出すためには、議論をしない</a:t>
            </a:r>
            <a:endParaRPr sz="1800">
              <a:solidFill>
                <a:schemeClr val="dk2"/>
              </a:solidFill>
            </a:endParaRPr>
          </a:p>
          <a:p>
            <a:pPr indent="-311150" lvl="1" marL="914400" rtl="0" algn="l">
              <a:lnSpc>
                <a:spcPct val="115000"/>
              </a:lnSpc>
              <a:spcBef>
                <a:spcPts val="0"/>
              </a:spcBef>
              <a:spcAft>
                <a:spcPts val="0"/>
              </a:spcAft>
              <a:buClr>
                <a:schemeClr val="dk2"/>
              </a:buClr>
              <a:buSzPts val="1300"/>
              <a:buChar char="○"/>
            </a:pPr>
            <a:r>
              <a:rPr lang="ja" sz="1300">
                <a:solidFill>
                  <a:schemeClr val="dk2"/>
                </a:solidFill>
              </a:rPr>
              <a:t>濱口秀司「SHIFT-イノベーションの作法-」</a:t>
            </a:r>
            <a:br>
              <a:rPr lang="ja" sz="1300">
                <a:solidFill>
                  <a:schemeClr val="dk2"/>
                </a:solidFill>
              </a:rPr>
            </a:br>
            <a:endParaRPr sz="1800">
              <a:solidFill>
                <a:schemeClr val="dk2"/>
              </a:solidFill>
            </a:endParaRPr>
          </a:p>
          <a:p>
            <a:pPr indent="-323850" lvl="0" marL="457200" rtl="0" algn="l">
              <a:lnSpc>
                <a:spcPct val="115000"/>
              </a:lnSpc>
              <a:spcBef>
                <a:spcPts val="0"/>
              </a:spcBef>
              <a:spcAft>
                <a:spcPts val="0"/>
              </a:spcAft>
              <a:buClr>
                <a:schemeClr val="dk2"/>
              </a:buClr>
              <a:buSzPts val="1500"/>
              <a:buChar char="●"/>
            </a:pPr>
            <a:r>
              <a:rPr lang="ja" sz="1800">
                <a:solidFill>
                  <a:schemeClr val="dk2"/>
                </a:solidFill>
              </a:rPr>
              <a:t>個人で考えたほうがアイデアの質も量も高まる</a:t>
            </a:r>
            <a:r>
              <a:rPr lang="ja" sz="1600">
                <a:solidFill>
                  <a:schemeClr val="dk2"/>
                </a:solidFill>
              </a:rPr>
              <a:t>。</a:t>
            </a:r>
            <a:br>
              <a:rPr lang="ja" sz="1600">
                <a:solidFill>
                  <a:schemeClr val="dk2"/>
                </a:solidFill>
              </a:rPr>
            </a:br>
            <a:r>
              <a:rPr lang="ja" sz="1800">
                <a:solidFill>
                  <a:schemeClr val="dk2"/>
                </a:solidFill>
              </a:rPr>
              <a:t>これを「グループの生産性の幻想」と呼ぶ</a:t>
            </a:r>
            <a:endParaRPr sz="1800">
              <a:solidFill>
                <a:schemeClr val="dk2"/>
              </a:solidFill>
            </a:endParaRPr>
          </a:p>
          <a:p>
            <a:pPr indent="-311150" lvl="1" marL="914400" rtl="0" algn="l">
              <a:lnSpc>
                <a:spcPct val="115000"/>
              </a:lnSpc>
              <a:spcBef>
                <a:spcPts val="0"/>
              </a:spcBef>
              <a:spcAft>
                <a:spcPts val="0"/>
              </a:spcAft>
              <a:buClr>
                <a:schemeClr val="dk2"/>
              </a:buClr>
              <a:buSzPts val="1300"/>
              <a:buChar char="○"/>
            </a:pPr>
            <a:r>
              <a:rPr lang="ja" sz="1300">
                <a:solidFill>
                  <a:schemeClr val="dk2"/>
                </a:solidFill>
              </a:rPr>
              <a:t>斎藤滋規「エンジニアのためのデザイン思考入門」</a:t>
            </a:r>
            <a:endParaRPr sz="1300">
              <a:solidFill>
                <a:schemeClr val="dk2"/>
              </a:solidFill>
            </a:endParaRPr>
          </a:p>
        </p:txBody>
      </p:sp>
      <p:sp>
        <p:nvSpPr>
          <p:cNvPr id="160" name="Google Shape;160;p30"/>
          <p:cNvSpPr txBox="1"/>
          <p:nvPr/>
        </p:nvSpPr>
        <p:spPr>
          <a:xfrm>
            <a:off x="200250" y="3869750"/>
            <a:ext cx="8743500" cy="8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ja" sz="2000">
                <a:solidFill>
                  <a:srgbClr val="595959"/>
                </a:solidFill>
              </a:rPr>
              <a:t>⇒メンバー全員が自分のアイデアを極限まで考え抜いた後に、他者からの意見を取り入れバイアスを破壊することによりイノベーションは生まれる</a:t>
            </a:r>
            <a:endParaRPr b="1" sz="2000">
              <a:solidFill>
                <a:srgbClr val="595959"/>
              </a:solidFill>
            </a:endParaRPr>
          </a:p>
          <a:p>
            <a:pPr indent="0" lvl="0" marL="0" rtl="0" algn="l">
              <a:lnSpc>
                <a:spcPct val="115000"/>
              </a:lnSpc>
              <a:spcBef>
                <a:spcPts val="1600"/>
              </a:spcBef>
              <a:spcAft>
                <a:spcPts val="0"/>
              </a:spcAft>
              <a:buNone/>
            </a:pPr>
            <a:r>
              <a:t/>
            </a:r>
            <a:endParaRPr b="1" sz="2000">
              <a:solidFill>
                <a:srgbClr val="595959"/>
              </a:solidFill>
            </a:endParaRPr>
          </a:p>
          <a:p>
            <a:pPr indent="0" lvl="0" marL="0" rtl="0" algn="l">
              <a:lnSpc>
                <a:spcPct val="115000"/>
              </a:lnSpc>
              <a:spcBef>
                <a:spcPts val="1600"/>
              </a:spcBef>
              <a:spcAft>
                <a:spcPts val="0"/>
              </a:spcAft>
              <a:buNone/>
            </a:pPr>
            <a:r>
              <a:t/>
            </a:r>
            <a:endParaRPr b="1" sz="2000">
              <a:solidFill>
                <a:srgbClr val="595959"/>
              </a:solidFill>
            </a:endParaRPr>
          </a:p>
          <a:p>
            <a:pPr indent="0" lvl="0" marL="0" rtl="0" algn="l">
              <a:lnSpc>
                <a:spcPct val="115000"/>
              </a:lnSpc>
              <a:spcBef>
                <a:spcPts val="1600"/>
              </a:spcBef>
              <a:spcAft>
                <a:spcPts val="1600"/>
              </a:spcAft>
              <a:buNone/>
            </a:pPr>
            <a:r>
              <a:t/>
            </a:r>
            <a:endParaRPr b="1" sz="2000">
              <a:solidFill>
                <a:srgbClr val="595959"/>
              </a:solidFill>
            </a:endParaRPr>
          </a:p>
        </p:txBody>
      </p:sp>
      <p:pic>
        <p:nvPicPr>
          <p:cNvPr id="161" name="Google Shape;161;p30"/>
          <p:cNvPicPr preferRelativeResize="0"/>
          <p:nvPr/>
        </p:nvPicPr>
        <p:blipFill>
          <a:blip r:embed="rId3">
            <a:alphaModFix/>
          </a:blip>
          <a:stretch>
            <a:fillRect/>
          </a:stretch>
        </p:blipFill>
        <p:spPr>
          <a:xfrm>
            <a:off x="7407449" y="1062248"/>
            <a:ext cx="840725" cy="1120977"/>
          </a:xfrm>
          <a:prstGeom prst="rect">
            <a:avLst/>
          </a:prstGeom>
          <a:noFill/>
          <a:ln>
            <a:noFill/>
          </a:ln>
        </p:spPr>
      </p:pic>
      <p:pic>
        <p:nvPicPr>
          <p:cNvPr id="162" name="Google Shape;162;p30"/>
          <p:cNvPicPr preferRelativeResize="0"/>
          <p:nvPr/>
        </p:nvPicPr>
        <p:blipFill>
          <a:blip r:embed="rId4">
            <a:alphaModFix/>
          </a:blip>
          <a:stretch>
            <a:fillRect/>
          </a:stretch>
        </p:blipFill>
        <p:spPr>
          <a:xfrm>
            <a:off x="7407441" y="2523216"/>
            <a:ext cx="840725" cy="1188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66" name="Shape 166"/>
        <p:cNvGrpSpPr/>
        <p:nvPr/>
      </p:nvGrpSpPr>
      <p:grpSpPr>
        <a:xfrm>
          <a:off x="0" y="0"/>
          <a:ext cx="0" cy="0"/>
          <a:chOff x="0" y="0"/>
          <a:chExt cx="0" cy="0"/>
        </a:xfrm>
      </p:grpSpPr>
      <p:sp>
        <p:nvSpPr>
          <p:cNvPr id="167" name="Google Shape;167;p31"/>
          <p:cNvSpPr txBox="1"/>
          <p:nvPr>
            <p:ph type="title"/>
          </p:nvPr>
        </p:nvSpPr>
        <p:spPr>
          <a:xfrm>
            <a:off x="200250" y="411575"/>
            <a:ext cx="8623800" cy="63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solidFill>
                  <a:srgbClr val="0097A7"/>
                </a:solidFill>
              </a:rPr>
              <a:t>なるべく一人でプロトタイプ作成・デモまでやる</a:t>
            </a:r>
            <a:endParaRPr>
              <a:solidFill>
                <a:srgbClr val="0097A7"/>
              </a:solidFill>
            </a:endParaRPr>
          </a:p>
        </p:txBody>
      </p:sp>
      <p:sp>
        <p:nvSpPr>
          <p:cNvPr id="168" name="Google Shape;168;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169" name="Google Shape;169;p31"/>
          <p:cNvSpPr txBox="1"/>
          <p:nvPr/>
        </p:nvSpPr>
        <p:spPr>
          <a:xfrm>
            <a:off x="200250" y="4167175"/>
            <a:ext cx="8743500" cy="8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ja" sz="2000">
                <a:solidFill>
                  <a:srgbClr val="595959"/>
                </a:solidFill>
              </a:rPr>
              <a:t>⇒仮説と検証を高速で回し、尖ったアイデアの価値を測るために</a:t>
            </a:r>
            <a:br>
              <a:rPr b="1" lang="ja" sz="2000">
                <a:solidFill>
                  <a:srgbClr val="595959"/>
                </a:solidFill>
              </a:rPr>
            </a:br>
            <a:r>
              <a:rPr b="1" lang="ja" sz="2000">
                <a:solidFill>
                  <a:srgbClr val="595959"/>
                </a:solidFill>
              </a:rPr>
              <a:t>　プロトタイピングorデモ作成まで一人でやる</a:t>
            </a:r>
            <a:endParaRPr b="1" sz="2000">
              <a:solidFill>
                <a:srgbClr val="595959"/>
              </a:solidFill>
            </a:endParaRPr>
          </a:p>
          <a:p>
            <a:pPr indent="0" lvl="0" marL="0" rtl="0" algn="l">
              <a:lnSpc>
                <a:spcPct val="115000"/>
              </a:lnSpc>
              <a:spcBef>
                <a:spcPts val="1600"/>
              </a:spcBef>
              <a:spcAft>
                <a:spcPts val="0"/>
              </a:spcAft>
              <a:buNone/>
            </a:pPr>
            <a:r>
              <a:t/>
            </a:r>
            <a:endParaRPr b="1" sz="2000">
              <a:solidFill>
                <a:srgbClr val="595959"/>
              </a:solidFill>
            </a:endParaRPr>
          </a:p>
          <a:p>
            <a:pPr indent="0" lvl="0" marL="0" rtl="0" algn="l">
              <a:lnSpc>
                <a:spcPct val="115000"/>
              </a:lnSpc>
              <a:spcBef>
                <a:spcPts val="1600"/>
              </a:spcBef>
              <a:spcAft>
                <a:spcPts val="0"/>
              </a:spcAft>
              <a:buNone/>
            </a:pPr>
            <a:r>
              <a:t/>
            </a:r>
            <a:endParaRPr b="1" sz="2000">
              <a:solidFill>
                <a:srgbClr val="595959"/>
              </a:solidFill>
            </a:endParaRPr>
          </a:p>
          <a:p>
            <a:pPr indent="0" lvl="0" marL="0" rtl="0" algn="l">
              <a:lnSpc>
                <a:spcPct val="115000"/>
              </a:lnSpc>
              <a:spcBef>
                <a:spcPts val="1600"/>
              </a:spcBef>
              <a:spcAft>
                <a:spcPts val="1600"/>
              </a:spcAft>
              <a:buNone/>
            </a:pPr>
            <a:r>
              <a:t/>
            </a:r>
            <a:endParaRPr b="1" sz="2000">
              <a:solidFill>
                <a:srgbClr val="595959"/>
              </a:solidFill>
            </a:endParaRPr>
          </a:p>
        </p:txBody>
      </p:sp>
      <p:sp>
        <p:nvSpPr>
          <p:cNvPr id="170" name="Google Shape;170;p31"/>
          <p:cNvSpPr txBox="1"/>
          <p:nvPr/>
        </p:nvSpPr>
        <p:spPr>
          <a:xfrm>
            <a:off x="402375" y="1110925"/>
            <a:ext cx="7575300" cy="31332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1200"/>
              </a:spcBef>
              <a:spcAft>
                <a:spcPts val="0"/>
              </a:spcAft>
              <a:buClr>
                <a:schemeClr val="dk2"/>
              </a:buClr>
              <a:buSzPts val="1500"/>
              <a:buChar char="●"/>
            </a:pPr>
            <a:r>
              <a:rPr lang="ja" sz="1500">
                <a:solidFill>
                  <a:schemeClr val="dk2"/>
                </a:solidFill>
              </a:rPr>
              <a:t>プロトタイピングは課題解決の根本部分やユーザー体験の質をブラッシュアップするために行う</a:t>
            </a:r>
            <a:endParaRPr sz="1500">
              <a:solidFill>
                <a:schemeClr val="dk2"/>
              </a:solidFill>
            </a:endParaRPr>
          </a:p>
          <a:p>
            <a:pPr indent="-323850" lvl="0" marL="457200" rtl="0" algn="l">
              <a:lnSpc>
                <a:spcPct val="115000"/>
              </a:lnSpc>
              <a:spcBef>
                <a:spcPts val="0"/>
              </a:spcBef>
              <a:spcAft>
                <a:spcPts val="0"/>
              </a:spcAft>
              <a:buClr>
                <a:schemeClr val="dk2"/>
              </a:buClr>
              <a:buSzPts val="1500"/>
              <a:buChar char="●"/>
            </a:pPr>
            <a:r>
              <a:rPr lang="ja" sz="1500">
                <a:solidFill>
                  <a:schemeClr val="dk2"/>
                </a:solidFill>
              </a:rPr>
              <a:t>プロトタイプで体験品質を突き詰めたら、その時点でプロトタイプのための設計を一度捨てて、プロダクトレベルの設計や実装をゼロからスタートさせる</a:t>
            </a:r>
            <a:endParaRPr sz="1500">
              <a:solidFill>
                <a:schemeClr val="dk2"/>
              </a:solidFill>
            </a:endParaRPr>
          </a:p>
          <a:p>
            <a:pPr indent="-304800" lvl="1" marL="914400" rtl="0" algn="l">
              <a:lnSpc>
                <a:spcPct val="115000"/>
              </a:lnSpc>
              <a:spcBef>
                <a:spcPts val="0"/>
              </a:spcBef>
              <a:spcAft>
                <a:spcPts val="0"/>
              </a:spcAft>
              <a:buClr>
                <a:schemeClr val="dk2"/>
              </a:buClr>
              <a:buSzPts val="1200"/>
              <a:buChar char="○"/>
            </a:pPr>
            <a:r>
              <a:rPr lang="ja" sz="1200">
                <a:solidFill>
                  <a:schemeClr val="dk2"/>
                </a:solidFill>
              </a:rPr>
              <a:t>田川欣也「イノベーションスキルセット」</a:t>
            </a:r>
            <a:endParaRPr sz="1200">
              <a:solidFill>
                <a:schemeClr val="dk2"/>
              </a:solidFill>
            </a:endParaRPr>
          </a:p>
          <a:p>
            <a:pPr indent="0" lvl="0" marL="457200" rtl="0" algn="l">
              <a:lnSpc>
                <a:spcPct val="115000"/>
              </a:lnSpc>
              <a:spcBef>
                <a:spcPts val="1200"/>
              </a:spcBef>
              <a:spcAft>
                <a:spcPts val="0"/>
              </a:spcAft>
              <a:buNone/>
            </a:pPr>
            <a:r>
              <a:rPr lang="ja">
                <a:solidFill>
                  <a:schemeClr val="dk2"/>
                </a:solidFill>
              </a:rPr>
              <a:t>　⇒このテーマでは体験品質を高めることに重きをおきたい</a:t>
            </a:r>
            <a:endParaRPr>
              <a:solidFill>
                <a:schemeClr val="dk2"/>
              </a:solidFill>
            </a:endParaRPr>
          </a:p>
          <a:p>
            <a:pPr indent="-336550" lvl="0" marL="457200" rtl="0" algn="l">
              <a:lnSpc>
                <a:spcPct val="115000"/>
              </a:lnSpc>
              <a:spcBef>
                <a:spcPts val="1200"/>
              </a:spcBef>
              <a:spcAft>
                <a:spcPts val="0"/>
              </a:spcAft>
              <a:buClr>
                <a:schemeClr val="dk2"/>
              </a:buClr>
              <a:buSzPts val="1700"/>
              <a:buChar char="●"/>
            </a:pPr>
            <a:r>
              <a:rPr lang="ja" sz="1700">
                <a:solidFill>
                  <a:schemeClr val="dk2"/>
                </a:solidFill>
              </a:rPr>
              <a:t>理解されるのを待っていたら薄まってしまう、成功するまでやっていたら動けなくなってしまう。誰かに理解されるより先に次の行動に移すこと</a:t>
            </a:r>
            <a:endParaRPr sz="1700">
              <a:solidFill>
                <a:schemeClr val="dk2"/>
              </a:solidFill>
            </a:endParaRPr>
          </a:p>
          <a:p>
            <a:pPr indent="-317500" lvl="1" marL="914400" rtl="0" algn="l">
              <a:lnSpc>
                <a:spcPct val="115000"/>
              </a:lnSpc>
              <a:spcBef>
                <a:spcPts val="0"/>
              </a:spcBef>
              <a:spcAft>
                <a:spcPts val="0"/>
              </a:spcAft>
              <a:buClr>
                <a:schemeClr val="dk2"/>
              </a:buClr>
              <a:buSzPts val="1400"/>
              <a:buChar char="○"/>
            </a:pPr>
            <a:r>
              <a:rPr lang="ja">
                <a:solidFill>
                  <a:schemeClr val="dk2"/>
                </a:solidFill>
              </a:rPr>
              <a:t>落合陽一「半歩先を読む思考法」</a:t>
            </a:r>
            <a:endParaRPr sz="11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74" name="Shape 174"/>
        <p:cNvGrpSpPr/>
        <p:nvPr/>
      </p:nvGrpSpPr>
      <p:grpSpPr>
        <a:xfrm>
          <a:off x="0" y="0"/>
          <a:ext cx="0" cy="0"/>
          <a:chOff x="0" y="0"/>
          <a:chExt cx="0" cy="0"/>
        </a:xfrm>
      </p:grpSpPr>
      <p:sp>
        <p:nvSpPr>
          <p:cNvPr id="175" name="Google Shape;175;p32"/>
          <p:cNvSpPr txBox="1"/>
          <p:nvPr>
            <p:ph type="title"/>
          </p:nvPr>
        </p:nvSpPr>
        <p:spPr>
          <a:xfrm>
            <a:off x="200250" y="411575"/>
            <a:ext cx="8623800" cy="63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solidFill>
                  <a:srgbClr val="0097A7"/>
                </a:solidFill>
              </a:rPr>
              <a:t>知見を共有する</a:t>
            </a:r>
            <a:r>
              <a:rPr lang="ja">
                <a:solidFill>
                  <a:srgbClr val="FF0000"/>
                </a:solidFill>
              </a:rPr>
              <a:t>new!</a:t>
            </a:r>
            <a:endParaRPr>
              <a:solidFill>
                <a:srgbClr val="FF0000"/>
              </a:solidFill>
            </a:endParaRPr>
          </a:p>
        </p:txBody>
      </p:sp>
      <p:sp>
        <p:nvSpPr>
          <p:cNvPr id="176" name="Google Shape;176;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177" name="Google Shape;177;p32"/>
          <p:cNvSpPr txBox="1"/>
          <p:nvPr/>
        </p:nvSpPr>
        <p:spPr>
          <a:xfrm>
            <a:off x="200250" y="3179475"/>
            <a:ext cx="8743500" cy="8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ja" sz="2000">
                <a:solidFill>
                  <a:srgbClr val="595959"/>
                </a:solidFill>
              </a:rPr>
              <a:t>⇒必ず自分がやったことを文書化(Markdown等）し、共有する。</a:t>
            </a:r>
            <a:br>
              <a:rPr b="1" lang="ja" sz="2000">
                <a:solidFill>
                  <a:srgbClr val="595959"/>
                </a:solidFill>
              </a:rPr>
            </a:br>
            <a:r>
              <a:rPr b="1" lang="ja" sz="2000">
                <a:solidFill>
                  <a:srgbClr val="595959"/>
                </a:solidFill>
              </a:rPr>
              <a:t>　記録はあいらぼの技術資産としてみんなが見えるところに保管する</a:t>
            </a:r>
            <a:endParaRPr b="1" sz="2000">
              <a:solidFill>
                <a:srgbClr val="595959"/>
              </a:solidFill>
            </a:endParaRPr>
          </a:p>
          <a:p>
            <a:pPr indent="0" lvl="0" marL="0" rtl="0" algn="l">
              <a:lnSpc>
                <a:spcPct val="115000"/>
              </a:lnSpc>
              <a:spcBef>
                <a:spcPts val="1600"/>
              </a:spcBef>
              <a:spcAft>
                <a:spcPts val="0"/>
              </a:spcAft>
              <a:buNone/>
            </a:pPr>
            <a:r>
              <a:t/>
            </a:r>
            <a:endParaRPr b="1" sz="2000">
              <a:solidFill>
                <a:srgbClr val="595959"/>
              </a:solidFill>
            </a:endParaRPr>
          </a:p>
          <a:p>
            <a:pPr indent="0" lvl="0" marL="0" rtl="0" algn="l">
              <a:lnSpc>
                <a:spcPct val="115000"/>
              </a:lnSpc>
              <a:spcBef>
                <a:spcPts val="1600"/>
              </a:spcBef>
              <a:spcAft>
                <a:spcPts val="0"/>
              </a:spcAft>
              <a:buNone/>
            </a:pPr>
            <a:r>
              <a:t/>
            </a:r>
            <a:endParaRPr b="1" sz="2000">
              <a:solidFill>
                <a:srgbClr val="595959"/>
              </a:solidFill>
            </a:endParaRPr>
          </a:p>
          <a:p>
            <a:pPr indent="0" lvl="0" marL="0" rtl="0" algn="l">
              <a:lnSpc>
                <a:spcPct val="115000"/>
              </a:lnSpc>
              <a:spcBef>
                <a:spcPts val="1600"/>
              </a:spcBef>
              <a:spcAft>
                <a:spcPts val="1600"/>
              </a:spcAft>
              <a:buNone/>
            </a:pPr>
            <a:r>
              <a:t/>
            </a:r>
            <a:endParaRPr b="1" sz="2000">
              <a:solidFill>
                <a:srgbClr val="595959"/>
              </a:solidFill>
            </a:endParaRPr>
          </a:p>
        </p:txBody>
      </p:sp>
      <p:sp>
        <p:nvSpPr>
          <p:cNvPr id="178" name="Google Shape;178;p32"/>
          <p:cNvSpPr txBox="1"/>
          <p:nvPr/>
        </p:nvSpPr>
        <p:spPr>
          <a:xfrm>
            <a:off x="402375" y="1110925"/>
            <a:ext cx="7575300" cy="20088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1200"/>
              </a:spcBef>
              <a:spcAft>
                <a:spcPts val="0"/>
              </a:spcAft>
              <a:buClr>
                <a:schemeClr val="dk2"/>
              </a:buClr>
              <a:buSzPts val="1500"/>
              <a:buChar char="●"/>
            </a:pPr>
            <a:r>
              <a:rPr lang="ja" sz="1500">
                <a:solidFill>
                  <a:schemeClr val="dk2"/>
                </a:solidFill>
              </a:rPr>
              <a:t>身体拡張テーマは2022のあいらぼ活動指針である”展示テーマ” ”勉強テーマ”の分類でいえば勉強テーマに該当</a:t>
            </a:r>
            <a:endParaRPr sz="1500">
              <a:solidFill>
                <a:schemeClr val="dk2"/>
              </a:solidFill>
            </a:endParaRPr>
          </a:p>
          <a:p>
            <a:pPr indent="-323850" lvl="0" marL="457200" rtl="0" algn="l">
              <a:lnSpc>
                <a:spcPct val="115000"/>
              </a:lnSpc>
              <a:spcBef>
                <a:spcPts val="0"/>
              </a:spcBef>
              <a:spcAft>
                <a:spcPts val="0"/>
              </a:spcAft>
              <a:buClr>
                <a:schemeClr val="dk2"/>
              </a:buClr>
              <a:buSzPts val="1500"/>
              <a:buChar char="●"/>
            </a:pPr>
            <a:r>
              <a:rPr lang="ja" sz="1500">
                <a:solidFill>
                  <a:schemeClr val="dk2"/>
                </a:solidFill>
              </a:rPr>
              <a:t>各々が自分の興味のある領域を深掘るからこそ、他メンバーが見れる形で自分のノウハウを形にし、共有することが大事!</a:t>
            </a:r>
            <a:endParaRPr sz="1500">
              <a:solidFill>
                <a:schemeClr val="dk2"/>
              </a:solidFill>
            </a:endParaRPr>
          </a:p>
          <a:p>
            <a:pPr indent="-323850" lvl="0" marL="457200" rtl="0" algn="l">
              <a:lnSpc>
                <a:spcPct val="115000"/>
              </a:lnSpc>
              <a:spcBef>
                <a:spcPts val="0"/>
              </a:spcBef>
              <a:spcAft>
                <a:spcPts val="0"/>
              </a:spcAft>
              <a:buClr>
                <a:schemeClr val="dk2"/>
              </a:buClr>
              <a:buSzPts val="1500"/>
              <a:buChar char="●"/>
            </a:pPr>
            <a:r>
              <a:rPr lang="ja" sz="1500">
                <a:solidFill>
                  <a:schemeClr val="dk2"/>
                </a:solidFill>
              </a:rPr>
              <a:t>記録をしっかり残すことであとで素早く情報を出せる＆知識が脳に定着</a:t>
            </a:r>
            <a:endParaRPr sz="1500">
              <a:solidFill>
                <a:schemeClr val="dk2"/>
              </a:solidFill>
            </a:endParaRPr>
          </a:p>
          <a:p>
            <a:pPr indent="-323850" lvl="0" marL="457200" rtl="0" algn="l">
              <a:lnSpc>
                <a:spcPct val="115000"/>
              </a:lnSpc>
              <a:spcBef>
                <a:spcPts val="0"/>
              </a:spcBef>
              <a:spcAft>
                <a:spcPts val="0"/>
              </a:spcAft>
              <a:buClr>
                <a:schemeClr val="dk2"/>
              </a:buClr>
              <a:buSzPts val="1500"/>
              <a:buChar char="●"/>
            </a:pPr>
            <a:r>
              <a:rPr lang="ja" sz="1500">
                <a:solidFill>
                  <a:schemeClr val="dk2"/>
                </a:solidFill>
              </a:rPr>
              <a:t>更に各々が自分の領域の知識を教えあえばメンバーのスキル習得速度は人数倍に！</a:t>
            </a:r>
            <a:endParaRPr sz="15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3"/>
          <p:cNvSpPr/>
          <p:nvPr/>
        </p:nvSpPr>
        <p:spPr>
          <a:xfrm>
            <a:off x="-22250" y="-2425"/>
            <a:ext cx="91662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3"/>
          <p:cNvSpPr txBox="1"/>
          <p:nvPr>
            <p:ph type="ctrTitle"/>
          </p:nvPr>
        </p:nvSpPr>
        <p:spPr>
          <a:xfrm>
            <a:off x="311708" y="106602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ja"/>
              <a:t>チーム内成果発表</a:t>
            </a:r>
            <a:endParaRPr b="1"/>
          </a:p>
          <a:p>
            <a:pPr indent="0" lvl="0" marL="0" rtl="0" algn="ctr">
              <a:spcBef>
                <a:spcPts val="0"/>
              </a:spcBef>
              <a:spcAft>
                <a:spcPts val="0"/>
              </a:spcAft>
              <a:buNone/>
            </a:pPr>
            <a:r>
              <a:rPr b="1" lang="ja"/>
              <a:t>一人5分</a:t>
            </a:r>
            <a:endParaRPr b="1"/>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